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8" r:id="rId2"/>
    <p:sldId id="263" r:id="rId3"/>
    <p:sldId id="2042" r:id="rId4"/>
    <p:sldId id="2043" r:id="rId5"/>
    <p:sldId id="2044" r:id="rId6"/>
    <p:sldId id="266" r:id="rId7"/>
    <p:sldId id="2050" r:id="rId8"/>
    <p:sldId id="2045" r:id="rId9"/>
    <p:sldId id="2046" r:id="rId10"/>
    <p:sldId id="2053" r:id="rId11"/>
    <p:sldId id="2054" r:id="rId12"/>
    <p:sldId id="2047" r:id="rId13"/>
    <p:sldId id="2048" r:id="rId14"/>
    <p:sldId id="2049" r:id="rId15"/>
    <p:sldId id="2051" r:id="rId16"/>
    <p:sldId id="205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242" userDrawn="1">
          <p15:clr>
            <a:srgbClr val="A4A3A4"/>
          </p15:clr>
        </p15:guide>
        <p15:guide id="4" pos="3840" userDrawn="1">
          <p15:clr>
            <a:srgbClr val="A4A3A4"/>
          </p15:clr>
        </p15:guide>
        <p15:guide id="5" orient="horz" pos="346" userDrawn="1">
          <p15:clr>
            <a:srgbClr val="A4A3A4"/>
          </p15:clr>
        </p15:guide>
        <p15:guide id="6" orient="horz" pos="3952" userDrawn="1">
          <p15:clr>
            <a:srgbClr val="A4A3A4"/>
          </p15:clr>
        </p15:guide>
        <p15:guide id="7" pos="5541" userDrawn="1">
          <p15:clr>
            <a:srgbClr val="A4A3A4"/>
          </p15:clr>
        </p15:guide>
        <p15:guide id="8" userDrawn="1">
          <p15:clr>
            <a:srgbClr val="A4A3A4"/>
          </p15:clr>
        </p15:guide>
        <p15:guide id="9" pos="438" userDrawn="1">
          <p15:clr>
            <a:srgbClr val="A4A3A4"/>
          </p15:clr>
        </p15:guide>
        <p15:guide id="10" orient="horz" pos="4133" userDrawn="1">
          <p15:clr>
            <a:srgbClr val="A4A3A4"/>
          </p15:clr>
        </p15:guide>
        <p15:guide id="11" pos="21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99"/>
    <p:restoredTop sz="85063" autoAdjust="0"/>
  </p:normalViewPr>
  <p:slideViewPr>
    <p:cSldViewPr snapToGrid="0" snapToObjects="1" showGuides="1">
      <p:cViewPr varScale="1">
        <p:scale>
          <a:sx n="65" d="100"/>
          <a:sy n="65" d="100"/>
        </p:scale>
        <p:origin x="1026" y="72"/>
      </p:cViewPr>
      <p:guideLst>
        <p:guide orient="horz" pos="2160"/>
        <p:guide pos="7242"/>
        <p:guide pos="3840"/>
        <p:guide orient="horz" pos="346"/>
        <p:guide orient="horz" pos="3952"/>
        <p:guide pos="5541"/>
        <p:guide/>
        <p:guide pos="438"/>
        <p:guide orient="horz" pos="4133"/>
        <p:guide pos="21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Lato Light" panose="020F0502020204030203"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Lato Light" panose="020F0502020204030203" pitchFamily="34" charset="0"/>
              </a:defRPr>
            </a:lvl1pPr>
          </a:lstStyle>
          <a:p>
            <a:fld id="{88EDFB7E-8A14-5F4A-A8BC-FEC574E653A4}" type="datetimeFigureOut">
              <a:rPr lang="en-US" smtClean="0"/>
              <a:pPr/>
              <a:t>27-Feb-21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Lato Light" panose="020F0502020204030203"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Lato Light" panose="020F0502020204030203" pitchFamily="34" charset="0"/>
              </a:defRPr>
            </a:lvl1pPr>
          </a:lstStyle>
          <a:p>
            <a:fld id="{4A1814F3-7BF6-CC41-BA5F-F3649E84E65E}" type="slidenum">
              <a:rPr lang="en-US" smtClean="0"/>
              <a:pPr/>
              <a:t>‹#›</a:t>
            </a:fld>
            <a:endParaRPr lang="en-US" dirty="0"/>
          </a:p>
        </p:txBody>
      </p:sp>
    </p:spTree>
    <p:extLst>
      <p:ext uri="{BB962C8B-B14F-4D97-AF65-F5344CB8AC3E}">
        <p14:creationId xmlns:p14="http://schemas.microsoft.com/office/powerpoint/2010/main" val="3550263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Lato Light" panose="020F0502020204030203" pitchFamily="34" charset="0"/>
        <a:ea typeface="+mn-ea"/>
        <a:cs typeface="+mn-cs"/>
      </a:defRPr>
    </a:lvl1pPr>
    <a:lvl2pPr marL="457200" algn="l" defTabSz="914400" rtl="0" eaLnBrk="1" latinLnBrk="0" hangingPunct="1">
      <a:defRPr sz="1200" b="0" i="0" kern="1200">
        <a:solidFill>
          <a:schemeClr val="tx1"/>
        </a:solidFill>
        <a:latin typeface="Lato Light" panose="020F0502020204030203" pitchFamily="34" charset="0"/>
        <a:ea typeface="+mn-ea"/>
        <a:cs typeface="+mn-cs"/>
      </a:defRPr>
    </a:lvl2pPr>
    <a:lvl3pPr marL="914400" algn="l" defTabSz="914400" rtl="0" eaLnBrk="1" latinLnBrk="0" hangingPunct="1">
      <a:defRPr sz="1200" b="0" i="0" kern="1200">
        <a:solidFill>
          <a:schemeClr val="tx1"/>
        </a:solidFill>
        <a:latin typeface="Lato Light" panose="020F0502020204030203" pitchFamily="34" charset="0"/>
        <a:ea typeface="+mn-ea"/>
        <a:cs typeface="+mn-cs"/>
      </a:defRPr>
    </a:lvl3pPr>
    <a:lvl4pPr marL="1371600" algn="l" defTabSz="914400" rtl="0" eaLnBrk="1" latinLnBrk="0" hangingPunct="1">
      <a:defRPr sz="1200" b="0" i="0" kern="1200">
        <a:solidFill>
          <a:schemeClr val="tx1"/>
        </a:solidFill>
        <a:latin typeface="Lato Light" panose="020F0502020204030203" pitchFamily="34" charset="0"/>
        <a:ea typeface="+mn-ea"/>
        <a:cs typeface="+mn-cs"/>
      </a:defRPr>
    </a:lvl4pPr>
    <a:lvl5pPr marL="1828800" algn="l" defTabSz="914400" rtl="0" eaLnBrk="1" latinLnBrk="0" hangingPunct="1">
      <a:defRPr sz="1200" b="0" i="0" kern="1200">
        <a:solidFill>
          <a:schemeClr val="tx1"/>
        </a:solidFill>
        <a:latin typeface="Lato Light" panose="020F050202020403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A personal leadership portfolio is a reflection of individual accomplishments, personal experiences, programs and skills that have contributes to my personal leadership development. This leadership portfolio demonstrates my leadership skills through individual accomplishments and related personal experiences. In this portfolio, I will illustrate my personal values, vision, mission, goals, leadership philosophy, and leadership skills I acquired through my personal experiences</a:t>
            </a:r>
            <a:endParaRPr lang="en-US" dirty="0"/>
          </a:p>
        </p:txBody>
      </p:sp>
      <p:sp>
        <p:nvSpPr>
          <p:cNvPr id="4" name="Slide Number Placeholder 3"/>
          <p:cNvSpPr>
            <a:spLocks noGrp="1"/>
          </p:cNvSpPr>
          <p:nvPr>
            <p:ph type="sldNum" sz="quarter" idx="5"/>
          </p:nvPr>
        </p:nvSpPr>
        <p:spPr/>
        <p:txBody>
          <a:bodyPr/>
          <a:lstStyle/>
          <a:p>
            <a:fld id="{4A1814F3-7BF6-CC41-BA5F-F3649E84E65E}" type="slidenum">
              <a:rPr lang="en-US" smtClean="0"/>
              <a:pPr/>
              <a:t>2</a:t>
            </a:fld>
            <a:endParaRPr lang="en-US" dirty="0"/>
          </a:p>
        </p:txBody>
      </p:sp>
    </p:spTree>
    <p:extLst>
      <p:ext uri="{BB962C8B-B14F-4D97-AF65-F5344CB8AC3E}">
        <p14:creationId xmlns:p14="http://schemas.microsoft.com/office/powerpoint/2010/main" val="956881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err="1">
                <a:solidFill>
                  <a:srgbClr val="000000"/>
                </a:solidFill>
                <a:effectLst/>
                <a:latin typeface="Work Sans"/>
              </a:rPr>
              <a:t>eadership</a:t>
            </a:r>
            <a:r>
              <a:rPr lang="en-US" b="0" i="0" dirty="0">
                <a:solidFill>
                  <a:srgbClr val="000000"/>
                </a:solidFill>
                <a:effectLst/>
                <a:latin typeface="Work Sans"/>
              </a:rPr>
              <a:t> is about the art of motivating, influencing and directing people so that they work together to achieve the goals of a team or broader organization. It’s important for students to experience leadership opportunities during their schooling, to learn the art of building relationships within teams, defining identities and achieving tasks effectively. It also provides an opportunity to learn to identify and display effective communication and interpersonal skills.</a:t>
            </a:r>
            <a:endParaRPr lang="en-US" b="0" i="0" dirty="0">
              <a:solidFill>
                <a:srgbClr val="595959"/>
              </a:solidFill>
              <a:effectLst/>
              <a:latin typeface="Helvetica Neue"/>
            </a:endParaRPr>
          </a:p>
        </p:txBody>
      </p:sp>
      <p:sp>
        <p:nvSpPr>
          <p:cNvPr id="4" name="Slide Number Placeholder 3"/>
          <p:cNvSpPr>
            <a:spLocks noGrp="1"/>
          </p:cNvSpPr>
          <p:nvPr>
            <p:ph type="sldNum" sz="quarter" idx="5"/>
          </p:nvPr>
        </p:nvSpPr>
        <p:spPr/>
        <p:txBody>
          <a:bodyPr/>
          <a:lstStyle/>
          <a:p>
            <a:fld id="{4A1814F3-7BF6-CC41-BA5F-F3649E84E65E}" type="slidenum">
              <a:rPr lang="en-US" smtClean="0"/>
              <a:pPr/>
              <a:t>11</a:t>
            </a:fld>
            <a:endParaRPr lang="en-US" dirty="0"/>
          </a:p>
        </p:txBody>
      </p:sp>
    </p:spTree>
    <p:extLst>
      <p:ext uri="{BB962C8B-B14F-4D97-AF65-F5344CB8AC3E}">
        <p14:creationId xmlns:p14="http://schemas.microsoft.com/office/powerpoint/2010/main" val="932779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motivated by various intrinsic and extrinsic factors  to be a leader. I am inspired by my personal growth, the ability to help others achieve the best, the ability to make a difference, and social status. I have been exposed various forms of leadership in my personal experiences, and have learnt how proper leadership develops the individual. The ability to build upon my foundation motivates me  and helps to cultivate and improve my leadership style. </a:t>
            </a:r>
          </a:p>
        </p:txBody>
      </p:sp>
      <p:sp>
        <p:nvSpPr>
          <p:cNvPr id="4" name="Slide Number Placeholder 3"/>
          <p:cNvSpPr>
            <a:spLocks noGrp="1"/>
          </p:cNvSpPr>
          <p:nvPr>
            <p:ph type="sldNum" sz="quarter" idx="5"/>
          </p:nvPr>
        </p:nvSpPr>
        <p:spPr/>
        <p:txBody>
          <a:bodyPr/>
          <a:lstStyle/>
          <a:p>
            <a:fld id="{4A1814F3-7BF6-CC41-BA5F-F3649E84E65E}" type="slidenum">
              <a:rPr lang="en-US" smtClean="0"/>
              <a:pPr/>
              <a:t>12</a:t>
            </a:fld>
            <a:endParaRPr lang="en-US" dirty="0"/>
          </a:p>
        </p:txBody>
      </p:sp>
    </p:spTree>
    <p:extLst>
      <p:ext uri="{BB962C8B-B14F-4D97-AF65-F5344CB8AC3E}">
        <p14:creationId xmlns:p14="http://schemas.microsoft.com/office/powerpoint/2010/main" val="811635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everyone wants to be a leader, however in someway, everyone is influenced or inspired by some leader. I am motivated by the ability to help and guide other people to achieve  their goals and aspirations. I always like the mantra, everyone has something to offer to the other. While helping others achieve their goals, I also learn from them. I want  leadership that inspires others, and make impactful and lasting positive change. </a:t>
            </a:r>
          </a:p>
        </p:txBody>
      </p:sp>
      <p:sp>
        <p:nvSpPr>
          <p:cNvPr id="4" name="Slide Number Placeholder 3"/>
          <p:cNvSpPr>
            <a:spLocks noGrp="1"/>
          </p:cNvSpPr>
          <p:nvPr>
            <p:ph type="sldNum" sz="quarter" idx="5"/>
          </p:nvPr>
        </p:nvSpPr>
        <p:spPr/>
        <p:txBody>
          <a:bodyPr/>
          <a:lstStyle/>
          <a:p>
            <a:fld id="{4A1814F3-7BF6-CC41-BA5F-F3649E84E65E}" type="slidenum">
              <a:rPr lang="en-US" smtClean="0"/>
              <a:pPr/>
              <a:t>13</a:t>
            </a:fld>
            <a:endParaRPr lang="en-US" dirty="0"/>
          </a:p>
        </p:txBody>
      </p:sp>
    </p:spTree>
    <p:extLst>
      <p:ext uri="{BB962C8B-B14F-4D97-AF65-F5344CB8AC3E}">
        <p14:creationId xmlns:p14="http://schemas.microsoft.com/office/powerpoint/2010/main" val="987519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arial" panose="020B0604020202020204" pitchFamily="34" charset="0"/>
              </a:rPr>
              <a:t>Good leaders are often results oriented. They are attracted positions of power or leadership when they believe that something needs to be done and don't see it happening with the current leaders, therefore they opt for leadership to make it happen. When people are committed to specific goals or mission, they may find themselves motivated to lead even if they had never considered themselves as leaders. I find is satisfying that people seek my advice and value my opinion which drives me to motivate others.  I have had experiences inspiring and motivating others to achieve the best and felt rewarded when they succeeded, it makes me to feel like a leader. </a:t>
            </a:r>
            <a:endParaRPr lang="en-US" dirty="0"/>
          </a:p>
        </p:txBody>
      </p:sp>
      <p:sp>
        <p:nvSpPr>
          <p:cNvPr id="4" name="Slide Number Placeholder 3"/>
          <p:cNvSpPr>
            <a:spLocks noGrp="1"/>
          </p:cNvSpPr>
          <p:nvPr>
            <p:ph type="sldNum" sz="quarter" idx="5"/>
          </p:nvPr>
        </p:nvSpPr>
        <p:spPr/>
        <p:txBody>
          <a:bodyPr/>
          <a:lstStyle/>
          <a:p>
            <a:fld id="{4A1814F3-7BF6-CC41-BA5F-F3649E84E65E}" type="slidenum">
              <a:rPr lang="en-US" smtClean="0"/>
              <a:pPr/>
              <a:t>14</a:t>
            </a:fld>
            <a:endParaRPr lang="en-US" dirty="0"/>
          </a:p>
        </p:txBody>
      </p:sp>
    </p:spTree>
    <p:extLst>
      <p:ext uri="{BB962C8B-B14F-4D97-AF65-F5344CB8AC3E}">
        <p14:creationId xmlns:p14="http://schemas.microsoft.com/office/powerpoint/2010/main" val="1685397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1708F"/>
                </a:solidFill>
                <a:effectLst/>
                <a:latin typeface="museosans-300"/>
              </a:rPr>
              <a:t>Conflict management entails the process of resolving conflicts. In the conflict management process, negative outcomes of conflicts are minimized while positive results are promoted and prioritized. Conflict management is an important leadership and </a:t>
            </a:r>
            <a:r>
              <a:rPr lang="en-US" b="0" i="0" dirty="0">
                <a:solidFill>
                  <a:srgbClr val="16181A"/>
                </a:solidFill>
                <a:effectLst/>
                <a:latin typeface="museosans-300"/>
              </a:rPr>
              <a:t>management skill that leaders need to posses to address conflicts. In solving conflicts I use different tactics including creative thinking, negotiation, impartiality and positivity depending on the situation. Proper management of conflicts enables leaders to minimize interpersonal issues, enhance satisfaction, and produce better outcomes.</a:t>
            </a:r>
          </a:p>
          <a:p>
            <a:endParaRPr lang="en-US" dirty="0"/>
          </a:p>
        </p:txBody>
      </p:sp>
      <p:sp>
        <p:nvSpPr>
          <p:cNvPr id="4" name="Slide Number Placeholder 3"/>
          <p:cNvSpPr>
            <a:spLocks noGrp="1"/>
          </p:cNvSpPr>
          <p:nvPr>
            <p:ph type="sldNum" sz="quarter" idx="5"/>
          </p:nvPr>
        </p:nvSpPr>
        <p:spPr/>
        <p:txBody>
          <a:bodyPr/>
          <a:lstStyle/>
          <a:p>
            <a:fld id="{4A1814F3-7BF6-CC41-BA5F-F3649E84E65E}" type="slidenum">
              <a:rPr lang="en-US" smtClean="0"/>
              <a:pPr/>
              <a:t>15</a:t>
            </a:fld>
            <a:endParaRPr lang="en-US" dirty="0"/>
          </a:p>
        </p:txBody>
      </p:sp>
    </p:spTree>
    <p:extLst>
      <p:ext uri="{BB962C8B-B14F-4D97-AF65-F5344CB8AC3E}">
        <p14:creationId xmlns:p14="http://schemas.microsoft.com/office/powerpoint/2010/main" val="2390393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A personal vision statement states what I want to achieve personally and professionally in future.  My vision is to consistently lead with  fairness, humility and integrity. To mentor other people through honest communication and creating an enjoyable, and respectable professional working environment</a:t>
            </a:r>
            <a:endParaRPr lang="en-US" dirty="0"/>
          </a:p>
        </p:txBody>
      </p:sp>
      <p:sp>
        <p:nvSpPr>
          <p:cNvPr id="4" name="Slide Number Placeholder 3"/>
          <p:cNvSpPr>
            <a:spLocks noGrp="1"/>
          </p:cNvSpPr>
          <p:nvPr>
            <p:ph type="sldNum" sz="quarter" idx="5"/>
          </p:nvPr>
        </p:nvSpPr>
        <p:spPr/>
        <p:txBody>
          <a:bodyPr/>
          <a:lstStyle/>
          <a:p>
            <a:fld id="{4A1814F3-7BF6-CC41-BA5F-F3649E84E65E}" type="slidenum">
              <a:rPr lang="en-US" smtClean="0"/>
              <a:pPr/>
              <a:t>3</a:t>
            </a:fld>
            <a:endParaRPr lang="en-US" dirty="0"/>
          </a:p>
        </p:txBody>
      </p:sp>
    </p:spTree>
    <p:extLst>
      <p:ext uri="{BB962C8B-B14F-4D97-AF65-F5344CB8AC3E}">
        <p14:creationId xmlns:p14="http://schemas.microsoft.com/office/powerpoint/2010/main" val="343528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95959"/>
                </a:solidFill>
                <a:effectLst/>
                <a:latin typeface="Helvetica Neue"/>
              </a:rPr>
              <a:t>A personal mission is a statement that that describes personal values, who I am and my perspectives of success. A mission guides my decisions and help me focus to achieve my  long-term goals. A mission statement establishes boundaries that help to make decision-making easier. A mission statement is essential because it can guide personal decision-making. My personal mission is to be </a:t>
            </a:r>
            <a:r>
              <a:rPr lang="en-US" sz="12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a forward thinking leader making a difference and living a balanced life</a:t>
            </a:r>
            <a:endParaRPr lang="en-US" dirty="0"/>
          </a:p>
        </p:txBody>
      </p:sp>
      <p:sp>
        <p:nvSpPr>
          <p:cNvPr id="4" name="Slide Number Placeholder 3"/>
          <p:cNvSpPr>
            <a:spLocks noGrp="1"/>
          </p:cNvSpPr>
          <p:nvPr>
            <p:ph type="sldNum" sz="quarter" idx="5"/>
          </p:nvPr>
        </p:nvSpPr>
        <p:spPr/>
        <p:txBody>
          <a:bodyPr/>
          <a:lstStyle/>
          <a:p>
            <a:fld id="{4A1814F3-7BF6-CC41-BA5F-F3649E84E65E}" type="slidenum">
              <a:rPr lang="en-US" smtClean="0"/>
              <a:pPr/>
              <a:t>4</a:t>
            </a:fld>
            <a:endParaRPr lang="en-US" dirty="0"/>
          </a:p>
        </p:txBody>
      </p:sp>
    </p:spTree>
    <p:extLst>
      <p:ext uri="{BB962C8B-B14F-4D97-AF65-F5344CB8AC3E}">
        <p14:creationId xmlns:p14="http://schemas.microsoft.com/office/powerpoint/2010/main" val="260114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Values are important things that people learn to live and work with. Values influence people’s priorities. Personal values that guide my leadership style include accountability, honesty, authenticity, courage, fairness, integrity and professionalism. </a:t>
            </a:r>
          </a:p>
        </p:txBody>
      </p:sp>
      <p:sp>
        <p:nvSpPr>
          <p:cNvPr id="4" name="Slide Number Placeholder 3"/>
          <p:cNvSpPr>
            <a:spLocks noGrp="1"/>
          </p:cNvSpPr>
          <p:nvPr>
            <p:ph type="sldNum" sz="quarter" idx="5"/>
          </p:nvPr>
        </p:nvSpPr>
        <p:spPr/>
        <p:txBody>
          <a:bodyPr/>
          <a:lstStyle/>
          <a:p>
            <a:fld id="{4A1814F3-7BF6-CC41-BA5F-F3649E84E65E}" type="slidenum">
              <a:rPr lang="en-US" smtClean="0"/>
              <a:pPr/>
              <a:t>5</a:t>
            </a:fld>
            <a:endParaRPr lang="en-US" dirty="0"/>
          </a:p>
        </p:txBody>
      </p:sp>
    </p:spTree>
    <p:extLst>
      <p:ext uri="{BB962C8B-B14F-4D97-AF65-F5344CB8AC3E}">
        <p14:creationId xmlns:p14="http://schemas.microsoft.com/office/powerpoint/2010/main" val="431216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0" i="0" dirty="0">
                <a:solidFill>
                  <a:srgbClr val="212529"/>
                </a:solidFill>
                <a:effectLst/>
                <a:latin typeface="Georgia" panose="02040502050405020303" pitchFamily="18" charset="0"/>
              </a:rPr>
              <a:t>ll our lives are directed towards achieving some life goals, whether we are thinking about them carefully or not. To be more proactive and productive, all of us have to learn how to set specific personal goals that we can use to measure our personal growth and progress. My personal leadership goals is to make smarter decisions, build stronger connections, learn to solve conflict effectively and better time management. </a:t>
            </a:r>
            <a:endParaRPr lang="en-US" dirty="0"/>
          </a:p>
        </p:txBody>
      </p:sp>
      <p:sp>
        <p:nvSpPr>
          <p:cNvPr id="4" name="Slide Number Placeholder 3"/>
          <p:cNvSpPr>
            <a:spLocks noGrp="1"/>
          </p:cNvSpPr>
          <p:nvPr>
            <p:ph type="sldNum" sz="quarter" idx="5"/>
          </p:nvPr>
        </p:nvSpPr>
        <p:spPr/>
        <p:txBody>
          <a:bodyPr/>
          <a:lstStyle/>
          <a:p>
            <a:fld id="{4A1814F3-7BF6-CC41-BA5F-F3649E84E65E}" type="slidenum">
              <a:rPr lang="en-US" smtClean="0"/>
              <a:pPr/>
              <a:t>6</a:t>
            </a:fld>
            <a:endParaRPr lang="en-US" dirty="0"/>
          </a:p>
        </p:txBody>
      </p:sp>
    </p:spTree>
    <p:extLst>
      <p:ext uri="{BB962C8B-B14F-4D97-AF65-F5344CB8AC3E}">
        <p14:creationId xmlns:p14="http://schemas.microsoft.com/office/powerpoint/2010/main" val="1261316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personal experiences have enabled be acquired important leadership skills that will help in creating and improving my leadership style. I have acquired important leadership skills including the skills to solve problems, manage personal stress, solve conflicts, budgeting, motivate others, coaching and counselling, team work, managing change and delegation. </a:t>
            </a:r>
          </a:p>
        </p:txBody>
      </p:sp>
      <p:sp>
        <p:nvSpPr>
          <p:cNvPr id="4" name="Slide Number Placeholder 3"/>
          <p:cNvSpPr>
            <a:spLocks noGrp="1"/>
          </p:cNvSpPr>
          <p:nvPr>
            <p:ph type="sldNum" sz="quarter" idx="5"/>
          </p:nvPr>
        </p:nvSpPr>
        <p:spPr/>
        <p:txBody>
          <a:bodyPr/>
          <a:lstStyle/>
          <a:p>
            <a:fld id="{4A1814F3-7BF6-CC41-BA5F-F3649E84E65E}" type="slidenum">
              <a:rPr lang="en-US" smtClean="0"/>
              <a:pPr/>
              <a:t>7</a:t>
            </a:fld>
            <a:endParaRPr lang="en-US" dirty="0"/>
          </a:p>
        </p:txBody>
      </p:sp>
    </p:spTree>
    <p:extLst>
      <p:ext uri="{BB962C8B-B14F-4D97-AF65-F5344CB8AC3E}">
        <p14:creationId xmlns:p14="http://schemas.microsoft.com/office/powerpoint/2010/main" val="4210325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arial" panose="020B0604020202020204" pitchFamily="34" charset="0"/>
              </a:rPr>
              <a:t>A personal leadership philosophy refers to beliefs, sentiments and principles. My personal leadership philosophy is influenced by my beliefs and character. G</a:t>
            </a:r>
            <a:r>
              <a:rPr lang="en-US" b="0" i="0" dirty="0">
                <a:solidFill>
                  <a:srgbClr val="595959"/>
                </a:solidFill>
                <a:effectLst/>
                <a:latin typeface="Helvetica Neue"/>
              </a:rPr>
              <a:t>ood and effective leaders often tend to have clearly-defined personal leadership philosophies. Having personal philosophies promotes success and inspires a more productive working environment for everyone. </a:t>
            </a:r>
            <a:r>
              <a:rPr lang="en-US" sz="12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When leadership philosophy are based on strong principles and values, leaders remain committed to their goals and are able to inspire and motivate other people to work toward achieving their goals. </a:t>
            </a:r>
            <a:endParaRPr lang="en-US" b="0" dirty="0"/>
          </a:p>
        </p:txBody>
      </p:sp>
      <p:sp>
        <p:nvSpPr>
          <p:cNvPr id="4" name="Slide Number Placeholder 3"/>
          <p:cNvSpPr>
            <a:spLocks noGrp="1"/>
          </p:cNvSpPr>
          <p:nvPr>
            <p:ph type="sldNum" sz="quarter" idx="5"/>
          </p:nvPr>
        </p:nvSpPr>
        <p:spPr/>
        <p:txBody>
          <a:bodyPr/>
          <a:lstStyle/>
          <a:p>
            <a:fld id="{4A1814F3-7BF6-CC41-BA5F-F3649E84E65E}" type="slidenum">
              <a:rPr lang="en-US" smtClean="0"/>
              <a:pPr/>
              <a:t>8</a:t>
            </a:fld>
            <a:endParaRPr lang="en-US" dirty="0"/>
          </a:p>
        </p:txBody>
      </p:sp>
    </p:spTree>
    <p:extLst>
      <p:ext uri="{BB962C8B-B14F-4D97-AF65-F5344CB8AC3E}">
        <p14:creationId xmlns:p14="http://schemas.microsoft.com/office/powerpoint/2010/main" val="2777416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95959"/>
                </a:solidFill>
                <a:effectLst/>
                <a:latin typeface="Helvetica Neue"/>
              </a:rPr>
              <a:t>My personal leadership philosophy is important for various reasons. It helps define my character: Having a personal leadership philosophy helps me to understand my character. It is crucial to understand by characters because character affects my interactions with other people and various situations. It provides consistency: a personal leadership philosophy makes me to be more consistent with my actions and behaviors. It also promotes collaboration with other people. Once other people understand why I act the way I do, they are more likely to collaborate with me as they are aware of my leadership style. </a:t>
            </a:r>
          </a:p>
        </p:txBody>
      </p:sp>
      <p:sp>
        <p:nvSpPr>
          <p:cNvPr id="4" name="Slide Number Placeholder 3"/>
          <p:cNvSpPr>
            <a:spLocks noGrp="1"/>
          </p:cNvSpPr>
          <p:nvPr>
            <p:ph type="sldNum" sz="quarter" idx="5"/>
          </p:nvPr>
        </p:nvSpPr>
        <p:spPr/>
        <p:txBody>
          <a:bodyPr/>
          <a:lstStyle/>
          <a:p>
            <a:fld id="{4A1814F3-7BF6-CC41-BA5F-F3649E84E65E}" type="slidenum">
              <a:rPr lang="en-US" smtClean="0"/>
              <a:pPr/>
              <a:t>9</a:t>
            </a:fld>
            <a:endParaRPr lang="en-US" dirty="0"/>
          </a:p>
        </p:txBody>
      </p:sp>
    </p:spTree>
    <p:extLst>
      <p:ext uri="{BB962C8B-B14F-4D97-AF65-F5344CB8AC3E}">
        <p14:creationId xmlns:p14="http://schemas.microsoft.com/office/powerpoint/2010/main" val="2471643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C3C3C"/>
                </a:solidFill>
                <a:effectLst/>
                <a:latin typeface="tiempos-text"/>
              </a:rPr>
              <a:t>Leadership is a powerful skill to obtain throughout high school that helps prepare students for the future as well as helps them succeed in different areas of their life. It’s important for high schools to provide leadership opportunities for their students to develop leadership skills. First, areas of leadership opportunities can be found in high school is within clubs such as athletics, theatre, and high school bands. Whatever the interest may be, there is a leadership opportunity out there somewhere and taking advantage of it before college is the key to success</a:t>
            </a:r>
          </a:p>
          <a:p>
            <a:pPr algn="l"/>
            <a:endParaRPr lang="en-US" b="0" i="0" dirty="0">
              <a:solidFill>
                <a:srgbClr val="595959"/>
              </a:solidFill>
              <a:effectLst/>
              <a:latin typeface="Helvetica Neue"/>
            </a:endParaRPr>
          </a:p>
        </p:txBody>
      </p:sp>
      <p:sp>
        <p:nvSpPr>
          <p:cNvPr id="4" name="Slide Number Placeholder 3"/>
          <p:cNvSpPr>
            <a:spLocks noGrp="1"/>
          </p:cNvSpPr>
          <p:nvPr>
            <p:ph type="sldNum" sz="quarter" idx="5"/>
          </p:nvPr>
        </p:nvSpPr>
        <p:spPr/>
        <p:txBody>
          <a:bodyPr/>
          <a:lstStyle/>
          <a:p>
            <a:fld id="{4A1814F3-7BF6-CC41-BA5F-F3649E84E65E}" type="slidenum">
              <a:rPr lang="en-US" smtClean="0"/>
              <a:pPr/>
              <a:t>10</a:t>
            </a:fld>
            <a:endParaRPr lang="en-US" dirty="0"/>
          </a:p>
        </p:txBody>
      </p:sp>
    </p:spTree>
    <p:extLst>
      <p:ext uri="{BB962C8B-B14F-4D97-AF65-F5344CB8AC3E}">
        <p14:creationId xmlns:p14="http://schemas.microsoft.com/office/powerpoint/2010/main" val="1199849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07DD5-2493-8341-812E-B4C1B0D80614}"/>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7D68C4D-3B26-9249-9510-ACD9999031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D6B8D83-963D-4743-B8D5-7CD2C6F400A4}"/>
              </a:ext>
            </a:extLst>
          </p:cNvPr>
          <p:cNvSpPr>
            <a:spLocks noGrp="1"/>
          </p:cNvSpPr>
          <p:nvPr>
            <p:ph type="dt" sz="half" idx="10"/>
          </p:nvPr>
        </p:nvSpPr>
        <p:spPr/>
        <p:txBody>
          <a:bodyPr/>
          <a:lstStyle/>
          <a:p>
            <a:fld id="{B50CD552-C10E-614A-B810-77E320220E26}" type="datetimeFigureOut">
              <a:rPr lang="en-US" smtClean="0"/>
              <a:t>27-Feb-21</a:t>
            </a:fld>
            <a:endParaRPr lang="en-US"/>
          </a:p>
        </p:txBody>
      </p:sp>
      <p:sp>
        <p:nvSpPr>
          <p:cNvPr id="5" name="Footer Placeholder 4">
            <a:extLst>
              <a:ext uri="{FF2B5EF4-FFF2-40B4-BE49-F238E27FC236}">
                <a16:creationId xmlns:a16="http://schemas.microsoft.com/office/drawing/2014/main" id="{DBFC411A-6A7F-2149-854D-61E6BEF90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9527A-3EB5-8245-8C90-4822BBF30572}"/>
              </a:ext>
            </a:extLst>
          </p:cNvPr>
          <p:cNvSpPr>
            <a:spLocks noGrp="1"/>
          </p:cNvSpPr>
          <p:nvPr>
            <p:ph type="sldNum" sz="quarter" idx="12"/>
          </p:nvPr>
        </p:nvSpPr>
        <p:spPr/>
        <p:txBody>
          <a:bodyPr/>
          <a:lstStyle/>
          <a:p>
            <a:fld id="{9998EADF-C030-F84C-ADA0-FD2E39B5A33F}" type="slidenum">
              <a:rPr lang="en-US" smtClean="0"/>
              <a:t>‹#›</a:t>
            </a:fld>
            <a:endParaRPr lang="en-US"/>
          </a:p>
        </p:txBody>
      </p:sp>
    </p:spTree>
    <p:extLst>
      <p:ext uri="{BB962C8B-B14F-4D97-AF65-F5344CB8AC3E}">
        <p14:creationId xmlns:p14="http://schemas.microsoft.com/office/powerpoint/2010/main" val="814203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46067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TIF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804D02CE-0EBD-4D4A-BA3F-72B8A633D9B7}"/>
              </a:ext>
            </a:extLst>
          </p:cNvPr>
          <p:cNvSpPr>
            <a:spLocks noChangeAspect="1"/>
          </p:cNvSpPr>
          <p:nvPr userDrawn="1"/>
        </p:nvSpPr>
        <p:spPr>
          <a:xfrm flipH="1">
            <a:off x="4937844" y="0"/>
            <a:ext cx="7254156" cy="6858000"/>
          </a:xfrm>
          <a:custGeom>
            <a:avLst/>
            <a:gdLst>
              <a:gd name="connsiteX0" fmla="*/ 6009791 w 7254156"/>
              <a:gd name="connsiteY0" fmla="*/ 0 h 6858000"/>
              <a:gd name="connsiteX1" fmla="*/ 0 w 7254156"/>
              <a:gd name="connsiteY1" fmla="*/ 0 h 6858000"/>
              <a:gd name="connsiteX2" fmla="*/ 0 w 7254156"/>
              <a:gd name="connsiteY2" fmla="*/ 6858000 h 6858000"/>
              <a:gd name="connsiteX3" fmla="*/ 5866766 w 7254156"/>
              <a:gd name="connsiteY3" fmla="*/ 6858000 h 6858000"/>
              <a:gd name="connsiteX4" fmla="*/ 5919907 w 7254156"/>
              <a:gd name="connsiteY4" fmla="*/ 6802268 h 6858000"/>
              <a:gd name="connsiteX5" fmla="*/ 7254156 w 7254156"/>
              <a:gd name="connsiteY5" fmla="*/ 3349256 h 6858000"/>
              <a:gd name="connsiteX6" fmla="*/ 6081335 w 7254156"/>
              <a:gd name="connsiteY6" fmla="*/ 825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4156" h="6858000">
                <a:moveTo>
                  <a:pt x="6009791" y="0"/>
                </a:moveTo>
                <a:lnTo>
                  <a:pt x="0" y="0"/>
                </a:lnTo>
                <a:lnTo>
                  <a:pt x="0" y="6858000"/>
                </a:lnTo>
                <a:lnTo>
                  <a:pt x="5866766" y="6858000"/>
                </a:lnTo>
                <a:lnTo>
                  <a:pt x="5919907" y="6802268"/>
                </a:lnTo>
                <a:cubicBezTo>
                  <a:pt x="6748899" y="5890265"/>
                  <a:pt x="7254156" y="4678759"/>
                  <a:pt x="7254156" y="3349256"/>
                </a:cubicBezTo>
                <a:cubicBezTo>
                  <a:pt x="7254156" y="2108387"/>
                  <a:pt x="6814021" y="970306"/>
                  <a:pt x="6081335" y="82585"/>
                </a:cubicBezTo>
                <a:close/>
              </a:path>
            </a:pathLst>
          </a:custGeom>
          <a:solidFill>
            <a:schemeClr val="accent6">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b="0" i="0" dirty="0">
              <a:latin typeface="Lato Light" panose="020F0502020204030203" pitchFamily="34" charset="0"/>
            </a:endParaRPr>
          </a:p>
        </p:txBody>
      </p:sp>
    </p:spTree>
    <p:extLst>
      <p:ext uri="{BB962C8B-B14F-4D97-AF65-F5344CB8AC3E}">
        <p14:creationId xmlns:p14="http://schemas.microsoft.com/office/powerpoint/2010/main" val="297189966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llo">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52B21ECF-A424-1141-9F67-FB81B1D45A56}"/>
              </a:ext>
            </a:extLst>
          </p:cNvPr>
          <p:cNvSpPr>
            <a:spLocks noGrp="1"/>
          </p:cNvSpPr>
          <p:nvPr>
            <p:ph type="pic" sz="quarter" idx="15"/>
          </p:nvPr>
        </p:nvSpPr>
        <p:spPr>
          <a:xfrm>
            <a:off x="0" y="0"/>
            <a:ext cx="12192000" cy="6858000"/>
          </a:xfrm>
          <a:prstGeom prst="rect">
            <a:avLst/>
          </a:prstGeom>
          <a:solidFill>
            <a:schemeClr val="bg1">
              <a:lumMod val="95000"/>
            </a:schemeClr>
          </a:solidFill>
          <a:effectLst/>
        </p:spPr>
        <p:txBody>
          <a:bodyPr wrap="square">
            <a:noAutofit/>
          </a:bodyPr>
          <a:lstStyle>
            <a:lvl1pPr marL="0" indent="0">
              <a:buNone/>
              <a:defRPr sz="1200" b="0" i="0">
                <a:ln>
                  <a:noFill/>
                </a:ln>
                <a:solidFill>
                  <a:schemeClr val="tx2"/>
                </a:solidFill>
                <a:latin typeface="Lato Light" panose="020F0502020204030203" pitchFamily="34" charset="0"/>
                <a:ea typeface="Lato Light" panose="020F0502020204030203" pitchFamily="34" charset="0"/>
                <a:cs typeface="Lato Light" panose="020F0502020204030203" pitchFamily="34" charset="0"/>
              </a:defRPr>
            </a:lvl1pPr>
          </a:lstStyle>
          <a:p>
            <a:endParaRPr lang="en-US" dirty="0"/>
          </a:p>
        </p:txBody>
      </p:sp>
    </p:spTree>
    <p:extLst>
      <p:ext uri="{BB962C8B-B14F-4D97-AF65-F5344CB8AC3E}">
        <p14:creationId xmlns:p14="http://schemas.microsoft.com/office/powerpoint/2010/main" val="3388692280"/>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g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6D36B285-5E24-E049-9DD6-AD518553FCF1}"/>
              </a:ext>
            </a:extLst>
          </p:cNvPr>
          <p:cNvSpPr/>
          <p:nvPr userDrawn="1"/>
        </p:nvSpPr>
        <p:spPr>
          <a:xfrm>
            <a:off x="5953844" y="0"/>
            <a:ext cx="6238156" cy="6858000"/>
          </a:xfrm>
          <a:custGeom>
            <a:avLst/>
            <a:gdLst>
              <a:gd name="connsiteX0" fmla="*/ 1244365 w 6238156"/>
              <a:gd name="connsiteY0" fmla="*/ 0 h 6858000"/>
              <a:gd name="connsiteX1" fmla="*/ 6238156 w 6238156"/>
              <a:gd name="connsiteY1" fmla="*/ 0 h 6858000"/>
              <a:gd name="connsiteX2" fmla="*/ 6238156 w 6238156"/>
              <a:gd name="connsiteY2" fmla="*/ 6858000 h 6858000"/>
              <a:gd name="connsiteX3" fmla="*/ 1387390 w 6238156"/>
              <a:gd name="connsiteY3" fmla="*/ 6858000 h 6858000"/>
              <a:gd name="connsiteX4" fmla="*/ 1334249 w 6238156"/>
              <a:gd name="connsiteY4" fmla="*/ 6802268 h 6858000"/>
              <a:gd name="connsiteX5" fmla="*/ 0 w 6238156"/>
              <a:gd name="connsiteY5" fmla="*/ 3349256 h 6858000"/>
              <a:gd name="connsiteX6" fmla="*/ 1172821 w 6238156"/>
              <a:gd name="connsiteY6" fmla="*/ 825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8156" h="6858000">
                <a:moveTo>
                  <a:pt x="1244365" y="0"/>
                </a:moveTo>
                <a:lnTo>
                  <a:pt x="6238156" y="0"/>
                </a:lnTo>
                <a:lnTo>
                  <a:pt x="6238156" y="6858000"/>
                </a:lnTo>
                <a:lnTo>
                  <a:pt x="1387390" y="6858000"/>
                </a:lnTo>
                <a:lnTo>
                  <a:pt x="1334249" y="6802268"/>
                </a:lnTo>
                <a:cubicBezTo>
                  <a:pt x="505257" y="5890265"/>
                  <a:pt x="0" y="4678759"/>
                  <a:pt x="0" y="3349256"/>
                </a:cubicBezTo>
                <a:cubicBezTo>
                  <a:pt x="0" y="2108387"/>
                  <a:pt x="440135" y="970306"/>
                  <a:pt x="1172821" y="82585"/>
                </a:cubicBezTo>
                <a:close/>
              </a:path>
            </a:pathLst>
          </a:custGeom>
          <a:solidFill>
            <a:schemeClr val="accent6">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rtlCol="0" anchor="ctr">
            <a:noAutofit/>
          </a:bodyPr>
          <a:lstStyle/>
          <a:p>
            <a:pPr lvl="0" algn="ctr"/>
            <a:endParaRPr lang="es-ES_tradnl" b="0" i="0">
              <a:latin typeface="Lato Light" panose="020F0502020204030203" pitchFamily="34" charset="0"/>
            </a:endParaRPr>
          </a:p>
        </p:txBody>
      </p:sp>
    </p:spTree>
    <p:extLst>
      <p:ext uri="{BB962C8B-B14F-4D97-AF65-F5344CB8AC3E}">
        <p14:creationId xmlns:p14="http://schemas.microsoft.com/office/powerpoint/2010/main" val="285567026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orld M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E3B23A0-77DD-074A-A942-E11A6282B620}"/>
              </a:ext>
            </a:extLst>
          </p:cNvPr>
          <p:cNvSpPr/>
          <p:nvPr userDrawn="1"/>
        </p:nvSpPr>
        <p:spPr>
          <a:xfrm>
            <a:off x="1362971" y="0"/>
            <a:ext cx="9471804" cy="6858000"/>
          </a:xfrm>
          <a:custGeom>
            <a:avLst/>
            <a:gdLst>
              <a:gd name="connsiteX0" fmla="*/ 1484815 w 9471804"/>
              <a:gd name="connsiteY0" fmla="*/ 0 h 6858000"/>
              <a:gd name="connsiteX1" fmla="*/ 7986990 w 9471804"/>
              <a:gd name="connsiteY1" fmla="*/ 0 h 6858000"/>
              <a:gd name="connsiteX2" fmla="*/ 8084690 w 9471804"/>
              <a:gd name="connsiteY2" fmla="*/ 93149 h 6858000"/>
              <a:gd name="connsiteX3" fmla="*/ 9471804 w 9471804"/>
              <a:gd name="connsiteY3" fmla="*/ 3441937 h 6858000"/>
              <a:gd name="connsiteX4" fmla="*/ 8084690 w 9471804"/>
              <a:gd name="connsiteY4" fmla="*/ 6790725 h 6858000"/>
              <a:gd name="connsiteX5" fmla="*/ 8014128 w 9471804"/>
              <a:gd name="connsiteY5" fmla="*/ 6858000 h 6858000"/>
              <a:gd name="connsiteX6" fmla="*/ 1457676 w 9471804"/>
              <a:gd name="connsiteY6" fmla="*/ 6858000 h 6858000"/>
              <a:gd name="connsiteX7" fmla="*/ 1387114 w 9471804"/>
              <a:gd name="connsiteY7" fmla="*/ 6790725 h 6858000"/>
              <a:gd name="connsiteX8" fmla="*/ 0 w 9471804"/>
              <a:gd name="connsiteY8" fmla="*/ 3441937 h 6858000"/>
              <a:gd name="connsiteX9" fmla="*/ 1387114 w 9471804"/>
              <a:gd name="connsiteY9" fmla="*/ 931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71804" h="6858000">
                <a:moveTo>
                  <a:pt x="1484815" y="0"/>
                </a:moveTo>
                <a:lnTo>
                  <a:pt x="7986990" y="0"/>
                </a:lnTo>
                <a:lnTo>
                  <a:pt x="8084690" y="93149"/>
                </a:lnTo>
                <a:cubicBezTo>
                  <a:pt x="8941720" y="950179"/>
                  <a:pt x="9471804" y="2134154"/>
                  <a:pt x="9471804" y="3441937"/>
                </a:cubicBezTo>
                <a:cubicBezTo>
                  <a:pt x="9471804" y="4749720"/>
                  <a:pt x="8941720" y="5933696"/>
                  <a:pt x="8084690" y="6790725"/>
                </a:cubicBezTo>
                <a:lnTo>
                  <a:pt x="8014128" y="6858000"/>
                </a:lnTo>
                <a:lnTo>
                  <a:pt x="1457676" y="6858000"/>
                </a:lnTo>
                <a:lnTo>
                  <a:pt x="1387114" y="6790725"/>
                </a:lnTo>
                <a:cubicBezTo>
                  <a:pt x="530084" y="5933696"/>
                  <a:pt x="0" y="4749720"/>
                  <a:pt x="0" y="3441937"/>
                </a:cubicBezTo>
                <a:cubicBezTo>
                  <a:pt x="0" y="2134154"/>
                  <a:pt x="530084" y="950179"/>
                  <a:pt x="1387114" y="93149"/>
                </a:cubicBezTo>
                <a:close/>
              </a:path>
            </a:pathLst>
          </a:cu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97926303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s and Numb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F21411D2-89B1-D945-8D16-249E5A3F260C}"/>
              </a:ext>
            </a:extLst>
          </p:cNvPr>
          <p:cNvSpPr/>
          <p:nvPr userDrawn="1"/>
        </p:nvSpPr>
        <p:spPr>
          <a:xfrm>
            <a:off x="1362971" y="0"/>
            <a:ext cx="9471804" cy="6858000"/>
          </a:xfrm>
          <a:custGeom>
            <a:avLst/>
            <a:gdLst>
              <a:gd name="connsiteX0" fmla="*/ 1484815 w 9471804"/>
              <a:gd name="connsiteY0" fmla="*/ 0 h 6858000"/>
              <a:gd name="connsiteX1" fmla="*/ 7986990 w 9471804"/>
              <a:gd name="connsiteY1" fmla="*/ 0 h 6858000"/>
              <a:gd name="connsiteX2" fmla="*/ 8084690 w 9471804"/>
              <a:gd name="connsiteY2" fmla="*/ 93149 h 6858000"/>
              <a:gd name="connsiteX3" fmla="*/ 9471804 w 9471804"/>
              <a:gd name="connsiteY3" fmla="*/ 3441937 h 6858000"/>
              <a:gd name="connsiteX4" fmla="*/ 8084690 w 9471804"/>
              <a:gd name="connsiteY4" fmla="*/ 6790725 h 6858000"/>
              <a:gd name="connsiteX5" fmla="*/ 8014128 w 9471804"/>
              <a:gd name="connsiteY5" fmla="*/ 6858000 h 6858000"/>
              <a:gd name="connsiteX6" fmla="*/ 1457676 w 9471804"/>
              <a:gd name="connsiteY6" fmla="*/ 6858000 h 6858000"/>
              <a:gd name="connsiteX7" fmla="*/ 1387114 w 9471804"/>
              <a:gd name="connsiteY7" fmla="*/ 6790725 h 6858000"/>
              <a:gd name="connsiteX8" fmla="*/ 0 w 9471804"/>
              <a:gd name="connsiteY8" fmla="*/ 3441937 h 6858000"/>
              <a:gd name="connsiteX9" fmla="*/ 1387114 w 9471804"/>
              <a:gd name="connsiteY9" fmla="*/ 931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71804" h="6858000">
                <a:moveTo>
                  <a:pt x="1484815" y="0"/>
                </a:moveTo>
                <a:lnTo>
                  <a:pt x="7986990" y="0"/>
                </a:lnTo>
                <a:lnTo>
                  <a:pt x="8084690" y="93149"/>
                </a:lnTo>
                <a:cubicBezTo>
                  <a:pt x="8941720" y="950179"/>
                  <a:pt x="9471804" y="2134154"/>
                  <a:pt x="9471804" y="3441937"/>
                </a:cubicBezTo>
                <a:cubicBezTo>
                  <a:pt x="9471804" y="4749720"/>
                  <a:pt x="8941720" y="5933696"/>
                  <a:pt x="8084690" y="6790725"/>
                </a:cubicBezTo>
                <a:lnTo>
                  <a:pt x="8014128" y="6858000"/>
                </a:lnTo>
                <a:lnTo>
                  <a:pt x="1457676" y="6858000"/>
                </a:lnTo>
                <a:lnTo>
                  <a:pt x="1387114" y="6790725"/>
                </a:lnTo>
                <a:cubicBezTo>
                  <a:pt x="530084" y="5933696"/>
                  <a:pt x="0" y="4749720"/>
                  <a:pt x="0" y="3441937"/>
                </a:cubicBezTo>
                <a:cubicBezTo>
                  <a:pt x="0" y="2134154"/>
                  <a:pt x="530084" y="950179"/>
                  <a:pt x="1387114" y="93149"/>
                </a:cubicBezTo>
                <a:close/>
              </a:path>
            </a:pathLst>
          </a:cu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277657185"/>
      </p:ext>
    </p:extLst>
  </p:cSld>
  <p:clrMapOvr>
    <a:masterClrMapping/>
  </p:clrMapOvr>
  <p:transition advClick="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General Slide_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BD9EECE-16D2-5A4E-9E59-6CDDEEBB2405}"/>
              </a:ext>
            </a:extLst>
          </p:cNvPr>
          <p:cNvSpPr/>
          <p:nvPr userDrawn="1"/>
        </p:nvSpPr>
        <p:spPr>
          <a:xfrm flipH="1">
            <a:off x="0" y="0"/>
            <a:ext cx="9453600" cy="6858000"/>
          </a:xfrm>
          <a:custGeom>
            <a:avLst/>
            <a:gdLst>
              <a:gd name="connsiteX0" fmla="*/ 1245257 w 9455965"/>
              <a:gd name="connsiteY0" fmla="*/ 0 h 6858000"/>
              <a:gd name="connsiteX1" fmla="*/ 9455965 w 9455965"/>
              <a:gd name="connsiteY1" fmla="*/ 0 h 6858000"/>
              <a:gd name="connsiteX2" fmla="*/ 9455965 w 9455965"/>
              <a:gd name="connsiteY2" fmla="*/ 6858000 h 6858000"/>
              <a:gd name="connsiteX3" fmla="*/ 1200961 w 9455965"/>
              <a:gd name="connsiteY3" fmla="*/ 6858000 h 6858000"/>
              <a:gd name="connsiteX4" fmla="*/ 1076955 w 9455965"/>
              <a:gd name="connsiteY4" fmla="*/ 6700201 h 6858000"/>
              <a:gd name="connsiteX5" fmla="*/ 0 w 9455965"/>
              <a:gd name="connsiteY5" fmla="*/ 3456749 h 6858000"/>
              <a:gd name="connsiteX6" fmla="*/ 1237887 w 9455965"/>
              <a:gd name="connsiteY6" fmla="*/ 85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55965" h="6858000">
                <a:moveTo>
                  <a:pt x="1245257" y="0"/>
                </a:moveTo>
                <a:lnTo>
                  <a:pt x="9455965" y="0"/>
                </a:lnTo>
                <a:lnTo>
                  <a:pt x="9455965" y="6858000"/>
                </a:lnTo>
                <a:lnTo>
                  <a:pt x="1200961" y="6858000"/>
                </a:lnTo>
                <a:lnTo>
                  <a:pt x="1076955" y="6700201"/>
                </a:lnTo>
                <a:cubicBezTo>
                  <a:pt x="400559" y="5795752"/>
                  <a:pt x="0" y="4673028"/>
                  <a:pt x="0" y="3456749"/>
                </a:cubicBezTo>
                <a:cubicBezTo>
                  <a:pt x="0" y="2146909"/>
                  <a:pt x="464553" y="945572"/>
                  <a:pt x="1237887" y="8509"/>
                </a:cubicBezTo>
                <a:close/>
              </a:path>
            </a:pathLst>
          </a:custGeom>
          <a:solidFill>
            <a:schemeClr val="accent6">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4052697856"/>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General Slide">
    <p:bg>
      <p:bgPr>
        <a:solidFill>
          <a:schemeClr val="bg2">
            <a:alpha val="2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6138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E0E3DF-338D-EC4C-91AB-9274778DCB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81E322F-2259-7A46-B11A-273C145FEB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4CED869-9DD2-3D49-8A15-D33AF0A9E9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Light" panose="020F0502020204030203" pitchFamily="34" charset="0"/>
              </a:defRPr>
            </a:lvl1pPr>
          </a:lstStyle>
          <a:p>
            <a:fld id="{B50CD552-C10E-614A-B810-77E320220E26}" type="datetimeFigureOut">
              <a:rPr lang="en-US" smtClean="0"/>
              <a:pPr/>
              <a:t>27-Feb-21</a:t>
            </a:fld>
            <a:endParaRPr lang="en-US" dirty="0"/>
          </a:p>
        </p:txBody>
      </p:sp>
      <p:sp>
        <p:nvSpPr>
          <p:cNvPr id="5" name="Footer Placeholder 4">
            <a:extLst>
              <a:ext uri="{FF2B5EF4-FFF2-40B4-BE49-F238E27FC236}">
                <a16:creationId xmlns:a16="http://schemas.microsoft.com/office/drawing/2014/main" id="{FDD88453-55E3-C54C-A2DB-2AC770422F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Light" panose="020F0502020204030203" pitchFamily="34" charset="0"/>
              </a:defRPr>
            </a:lvl1pPr>
          </a:lstStyle>
          <a:p>
            <a:endParaRPr lang="en-US" dirty="0"/>
          </a:p>
        </p:txBody>
      </p:sp>
      <p:sp>
        <p:nvSpPr>
          <p:cNvPr id="6" name="Slide Number Placeholder 5">
            <a:extLst>
              <a:ext uri="{FF2B5EF4-FFF2-40B4-BE49-F238E27FC236}">
                <a16:creationId xmlns:a16="http://schemas.microsoft.com/office/drawing/2014/main" id="{D647BCF5-1DF8-BA4A-9BFE-6F357F0185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Light" panose="020F0502020204030203" pitchFamily="34" charset="0"/>
              </a:defRPr>
            </a:lvl1pPr>
          </a:lstStyle>
          <a:p>
            <a:fld id="{9998EADF-C030-F84C-ADA0-FD2E39B5A33F}" type="slidenum">
              <a:rPr lang="en-US" smtClean="0"/>
              <a:pPr/>
              <a:t>‹#›</a:t>
            </a:fld>
            <a:endParaRPr lang="en-US" dirty="0"/>
          </a:p>
        </p:txBody>
      </p:sp>
    </p:spTree>
    <p:extLst>
      <p:ext uri="{BB962C8B-B14F-4D97-AF65-F5344CB8AC3E}">
        <p14:creationId xmlns:p14="http://schemas.microsoft.com/office/powerpoint/2010/main" val="935306483"/>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55" r:id="rId3"/>
    <p:sldLayoutId id="2147483669" r:id="rId4"/>
    <p:sldLayoutId id="2147483672" r:id="rId5"/>
    <p:sldLayoutId id="2147483671" r:id="rId6"/>
    <p:sldLayoutId id="2147483675" r:id="rId7"/>
    <p:sldLayoutId id="2147483670" r:id="rId8"/>
    <p:sldLayoutId id="2147483673" r:id="rId9"/>
  </p:sldLayoutIdLst>
  <p:txStyles>
    <p:titleStyle>
      <a:lvl1pPr algn="l" defTabSz="914400" rtl="0" eaLnBrk="1" latinLnBrk="0" hangingPunct="1">
        <a:lnSpc>
          <a:spcPct val="90000"/>
        </a:lnSpc>
        <a:spcBef>
          <a:spcPct val="0"/>
        </a:spcBef>
        <a:buNone/>
        <a:defRPr sz="4400" b="1" i="0" kern="1200">
          <a:solidFill>
            <a:schemeClr val="tx1"/>
          </a:solidFill>
          <a:latin typeface="Lato Semibold" panose="020F0502020204030203" pitchFamily="34" charset="0"/>
          <a:ea typeface="Lato Semibold" panose="020F0502020204030203" pitchFamily="34" charset="0"/>
          <a:cs typeface="Lato Semibold"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34" name="TextBox 233">
            <a:extLst>
              <a:ext uri="{FF2B5EF4-FFF2-40B4-BE49-F238E27FC236}">
                <a16:creationId xmlns:a16="http://schemas.microsoft.com/office/drawing/2014/main" id="{A90D9147-49C0-6A4B-9222-A40E04CA3632}"/>
              </a:ext>
            </a:extLst>
          </p:cNvPr>
          <p:cNvSpPr txBox="1"/>
          <p:nvPr/>
        </p:nvSpPr>
        <p:spPr>
          <a:xfrm>
            <a:off x="4498258" y="3087301"/>
            <a:ext cx="7693742" cy="1569660"/>
          </a:xfrm>
          <a:prstGeom prst="rect">
            <a:avLst/>
          </a:prstGeom>
          <a:noFill/>
        </p:spPr>
        <p:txBody>
          <a:bodyPr wrap="square" rtlCol="0" anchor="b">
            <a:spAutoFit/>
          </a:bodyPr>
          <a:lstStyle/>
          <a:p>
            <a:pPr algn="r"/>
            <a:r>
              <a:rPr lang="en-US" sz="4800" b="1" dirty="0">
                <a:solidFill>
                  <a:schemeClr val="tx2"/>
                </a:solidFill>
                <a:latin typeface="Times New Roman" panose="02020603050405020304" pitchFamily="18" charset="0"/>
                <a:ea typeface="Lato Semibold" panose="020F0502020204030203" pitchFamily="34" charset="0"/>
                <a:cs typeface="Times New Roman" panose="02020603050405020304" pitchFamily="18" charset="0"/>
              </a:rPr>
              <a:t>PERSONAL LEADERSHIP PORTFOLIO</a:t>
            </a:r>
          </a:p>
        </p:txBody>
      </p:sp>
      <p:sp>
        <p:nvSpPr>
          <p:cNvPr id="2" name="TextBox 1">
            <a:extLst>
              <a:ext uri="{FF2B5EF4-FFF2-40B4-BE49-F238E27FC236}">
                <a16:creationId xmlns:a16="http://schemas.microsoft.com/office/drawing/2014/main" id="{06A40143-7CCE-A147-85B9-107C026EA7EB}"/>
              </a:ext>
            </a:extLst>
          </p:cNvPr>
          <p:cNvSpPr txBox="1"/>
          <p:nvPr/>
        </p:nvSpPr>
        <p:spPr>
          <a:xfrm>
            <a:off x="6096000" y="4877713"/>
            <a:ext cx="5400675" cy="1107996"/>
          </a:xfrm>
          <a:prstGeom prst="rect">
            <a:avLst/>
          </a:prstGeom>
          <a:noFill/>
        </p:spPr>
        <p:txBody>
          <a:bodyPr wrap="square" rtlCol="0">
            <a:spAutoFit/>
          </a:bodyPr>
          <a:lstStyle/>
          <a:p>
            <a:pPr algn="ctr"/>
            <a:r>
              <a:rPr lang="es-ES_tradnl" sz="2200" dirty="0">
                <a:latin typeface="Times New Roman" panose="02020603050405020304" pitchFamily="18" charset="0"/>
                <a:ea typeface="Lato Light" panose="020F0502020204030203" pitchFamily="34" charset="0"/>
                <a:cs typeface="Times New Roman" panose="02020603050405020304" pitchFamily="18" charset="0"/>
              </a:rPr>
              <a:t>Student’s </a:t>
            </a:r>
            <a:r>
              <a:rPr lang="es-ES_tradnl" sz="2200" dirty="0" err="1">
                <a:latin typeface="Times New Roman" panose="02020603050405020304" pitchFamily="18" charset="0"/>
                <a:ea typeface="Lato Light" panose="020F0502020204030203" pitchFamily="34" charset="0"/>
                <a:cs typeface="Times New Roman" panose="02020603050405020304" pitchFamily="18" charset="0"/>
              </a:rPr>
              <a:t>Name</a:t>
            </a:r>
            <a:endParaRPr lang="es-ES_tradnl" sz="2200" dirty="0">
              <a:latin typeface="Times New Roman" panose="02020603050405020304" pitchFamily="18" charset="0"/>
              <a:ea typeface="Lato Light" panose="020F0502020204030203" pitchFamily="34" charset="0"/>
              <a:cs typeface="Times New Roman" panose="02020603050405020304" pitchFamily="18" charset="0"/>
            </a:endParaRPr>
          </a:p>
          <a:p>
            <a:pPr algn="ctr"/>
            <a:r>
              <a:rPr lang="es-ES_tradnl" sz="2200" dirty="0" err="1">
                <a:latin typeface="Times New Roman" panose="02020603050405020304" pitchFamily="18" charset="0"/>
                <a:ea typeface="Lato Light" panose="020F0502020204030203" pitchFamily="34" charset="0"/>
                <a:cs typeface="Times New Roman" panose="02020603050405020304" pitchFamily="18" charset="0"/>
              </a:rPr>
              <a:t>Institution</a:t>
            </a:r>
            <a:r>
              <a:rPr lang="es-ES_tradnl" sz="2200" dirty="0">
                <a:latin typeface="Times New Roman" panose="02020603050405020304" pitchFamily="18" charset="0"/>
                <a:ea typeface="Lato Light" panose="020F0502020204030203" pitchFamily="34" charset="0"/>
                <a:cs typeface="Times New Roman" panose="02020603050405020304" pitchFamily="18" charset="0"/>
              </a:rPr>
              <a:t> </a:t>
            </a:r>
            <a:r>
              <a:rPr lang="es-ES_tradnl" sz="2200" dirty="0" err="1">
                <a:latin typeface="Times New Roman" panose="02020603050405020304" pitchFamily="18" charset="0"/>
                <a:ea typeface="Lato Light" panose="020F0502020204030203" pitchFamily="34" charset="0"/>
                <a:cs typeface="Times New Roman" panose="02020603050405020304" pitchFamily="18" charset="0"/>
              </a:rPr>
              <a:t>of</a:t>
            </a:r>
            <a:r>
              <a:rPr lang="es-ES_tradnl" sz="2200" dirty="0">
                <a:latin typeface="Times New Roman" panose="02020603050405020304" pitchFamily="18" charset="0"/>
                <a:ea typeface="Lato Light" panose="020F0502020204030203" pitchFamily="34" charset="0"/>
                <a:cs typeface="Times New Roman" panose="02020603050405020304" pitchFamily="18" charset="0"/>
              </a:rPr>
              <a:t> </a:t>
            </a:r>
            <a:r>
              <a:rPr lang="es-ES_tradnl" sz="2200" dirty="0" err="1">
                <a:latin typeface="Times New Roman" panose="02020603050405020304" pitchFamily="18" charset="0"/>
                <a:ea typeface="Lato Light" panose="020F0502020204030203" pitchFamily="34" charset="0"/>
                <a:cs typeface="Times New Roman" panose="02020603050405020304" pitchFamily="18" charset="0"/>
              </a:rPr>
              <a:t>Affiliation</a:t>
            </a:r>
            <a:endParaRPr lang="es-ES_tradnl" sz="2200" dirty="0">
              <a:latin typeface="Times New Roman" panose="02020603050405020304" pitchFamily="18" charset="0"/>
              <a:ea typeface="Lato Light" panose="020F0502020204030203" pitchFamily="34" charset="0"/>
              <a:cs typeface="Times New Roman" panose="02020603050405020304" pitchFamily="18" charset="0"/>
            </a:endParaRPr>
          </a:p>
          <a:p>
            <a:pPr algn="ctr"/>
            <a:r>
              <a:rPr lang="es-ES_tradnl" sz="2200" dirty="0">
                <a:latin typeface="Times New Roman" panose="02020603050405020304" pitchFamily="18" charset="0"/>
                <a:ea typeface="Lato Light" panose="020F0502020204030203" pitchFamily="34" charset="0"/>
                <a:cs typeface="Times New Roman" panose="02020603050405020304" pitchFamily="18" charset="0"/>
              </a:rPr>
              <a:t>Date</a:t>
            </a:r>
          </a:p>
        </p:txBody>
      </p:sp>
    </p:spTree>
    <p:extLst>
      <p:ext uri="{BB962C8B-B14F-4D97-AF65-F5344CB8AC3E}">
        <p14:creationId xmlns:p14="http://schemas.microsoft.com/office/powerpoint/2010/main" val="2179595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1E645B5-997A-2B4D-A26F-B696FF656CF6}"/>
              </a:ext>
            </a:extLst>
          </p:cNvPr>
          <p:cNvPicPr>
            <a:picLocks noGrp="1" noChangeAspect="1"/>
          </p:cNvPicPr>
          <p:nvPr>
            <p:ph type="pic" sz="quarter" idx="15"/>
          </p:nvPr>
        </p:nvPicPr>
        <p:blipFill>
          <a:blip r:embed="rId3"/>
          <a:srcRect/>
          <a:stretch/>
        </p:blipFill>
        <p:spPr>
          <a:xfrm>
            <a:off x="0" y="-1"/>
            <a:ext cx="11972809" cy="6857999"/>
          </a:xfrm>
        </p:spPr>
      </p:pic>
      <p:sp>
        <p:nvSpPr>
          <p:cNvPr id="10" name="Freeform 9">
            <a:extLst>
              <a:ext uri="{FF2B5EF4-FFF2-40B4-BE49-F238E27FC236}">
                <a16:creationId xmlns:a16="http://schemas.microsoft.com/office/drawing/2014/main" id="{8ECF8CF7-A278-CE41-A67A-FC29111C5682}"/>
              </a:ext>
            </a:extLst>
          </p:cNvPr>
          <p:cNvSpPr>
            <a:spLocks noChangeAspect="1"/>
          </p:cNvSpPr>
          <p:nvPr/>
        </p:nvSpPr>
        <p:spPr>
          <a:xfrm flipH="1">
            <a:off x="0" y="0"/>
            <a:ext cx="12192000" cy="6858000"/>
          </a:xfrm>
          <a:custGeom>
            <a:avLst/>
            <a:gdLst>
              <a:gd name="connsiteX0" fmla="*/ 6009791 w 7254156"/>
              <a:gd name="connsiteY0" fmla="*/ 0 h 6858000"/>
              <a:gd name="connsiteX1" fmla="*/ 0 w 7254156"/>
              <a:gd name="connsiteY1" fmla="*/ 0 h 6858000"/>
              <a:gd name="connsiteX2" fmla="*/ 0 w 7254156"/>
              <a:gd name="connsiteY2" fmla="*/ 6858000 h 6858000"/>
              <a:gd name="connsiteX3" fmla="*/ 5866766 w 7254156"/>
              <a:gd name="connsiteY3" fmla="*/ 6858000 h 6858000"/>
              <a:gd name="connsiteX4" fmla="*/ 5919907 w 7254156"/>
              <a:gd name="connsiteY4" fmla="*/ 6802268 h 6858000"/>
              <a:gd name="connsiteX5" fmla="*/ 7254156 w 7254156"/>
              <a:gd name="connsiteY5" fmla="*/ 3349256 h 6858000"/>
              <a:gd name="connsiteX6" fmla="*/ 6081335 w 7254156"/>
              <a:gd name="connsiteY6" fmla="*/ 825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4156" h="6858000">
                <a:moveTo>
                  <a:pt x="6009791" y="0"/>
                </a:moveTo>
                <a:lnTo>
                  <a:pt x="0" y="0"/>
                </a:lnTo>
                <a:lnTo>
                  <a:pt x="0" y="6858000"/>
                </a:lnTo>
                <a:lnTo>
                  <a:pt x="5866766" y="6858000"/>
                </a:lnTo>
                <a:lnTo>
                  <a:pt x="5919907" y="6802268"/>
                </a:lnTo>
                <a:cubicBezTo>
                  <a:pt x="6748899" y="5890265"/>
                  <a:pt x="7254156" y="4678759"/>
                  <a:pt x="7254156" y="3349256"/>
                </a:cubicBezTo>
                <a:cubicBezTo>
                  <a:pt x="7254156" y="2108387"/>
                  <a:pt x="6814021" y="970306"/>
                  <a:pt x="6081335" y="82585"/>
                </a:cubicBezTo>
                <a:close/>
              </a:path>
            </a:pathLst>
          </a:custGeom>
          <a:solidFill>
            <a:schemeClr val="accent6">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latin typeface="Lato Light" panose="020F0502020204030203" pitchFamily="34" charset="0"/>
            </a:endParaRPr>
          </a:p>
        </p:txBody>
      </p:sp>
      <p:sp>
        <p:nvSpPr>
          <p:cNvPr id="233" name="TextBox 232">
            <a:extLst>
              <a:ext uri="{FF2B5EF4-FFF2-40B4-BE49-F238E27FC236}">
                <a16:creationId xmlns:a16="http://schemas.microsoft.com/office/drawing/2014/main" id="{C9679DFC-6DA2-D54F-8A45-778FCB0DCC92}"/>
              </a:ext>
            </a:extLst>
          </p:cNvPr>
          <p:cNvSpPr txBox="1"/>
          <p:nvPr/>
        </p:nvSpPr>
        <p:spPr>
          <a:xfrm>
            <a:off x="176982" y="211386"/>
            <a:ext cx="11319694" cy="1015663"/>
          </a:xfrm>
          <a:prstGeom prst="rect">
            <a:avLst/>
          </a:prstGeom>
          <a:noFill/>
          <a:ln>
            <a:noFill/>
          </a:ln>
        </p:spPr>
        <p:txBody>
          <a:bodyPr wrap="square" rtlCol="0">
            <a:spAutoFit/>
          </a:bodyPr>
          <a:lstStyle/>
          <a:p>
            <a:pPr algn="ctr"/>
            <a:r>
              <a:rPr lang="en-US" sz="6000" b="1" dirty="0">
                <a:solidFill>
                  <a:schemeClr val="tx2"/>
                </a:solidFill>
                <a:latin typeface="Times New Roman" panose="02020603050405020304" pitchFamily="18" charset="0"/>
                <a:ea typeface="Lato Semibold" panose="020F0502020204030203" pitchFamily="34" charset="0"/>
                <a:cs typeface="Times New Roman" panose="02020603050405020304" pitchFamily="18" charset="0"/>
              </a:rPr>
              <a:t>High School</a:t>
            </a:r>
          </a:p>
        </p:txBody>
      </p:sp>
      <p:sp>
        <p:nvSpPr>
          <p:cNvPr id="239" name="TextBox 238">
            <a:extLst>
              <a:ext uri="{FF2B5EF4-FFF2-40B4-BE49-F238E27FC236}">
                <a16:creationId xmlns:a16="http://schemas.microsoft.com/office/drawing/2014/main" id="{D3E22B76-17D0-D540-AFAD-47DE3E164356}"/>
              </a:ext>
            </a:extLst>
          </p:cNvPr>
          <p:cNvSpPr txBox="1"/>
          <p:nvPr/>
        </p:nvSpPr>
        <p:spPr>
          <a:xfrm>
            <a:off x="176982" y="1322359"/>
            <a:ext cx="11828205" cy="4191981"/>
          </a:xfrm>
          <a:prstGeom prst="rect">
            <a:avLst/>
          </a:prstGeom>
          <a:noFill/>
        </p:spPr>
        <p:txBody>
          <a:bodyPr wrap="square" rtlCol="0">
            <a:spAutoFit/>
          </a:bodyPr>
          <a:lstStyle/>
          <a:p>
            <a:pPr marL="0" lvl="2">
              <a:lnSpc>
                <a:spcPct val="150000"/>
              </a:lnSpc>
            </a:pPr>
            <a:r>
              <a:rPr lang="en-US" sz="20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Leadership is a strong and powerful skill to gain in high school. It helps one prepare for the future and success in various areas of your life. My high school had after school clubs that offered numerous leadership opportunities for students to enhance their leadership. At my high school, clubs had governing bodies that offered us with opportunities to become leaders. I was a part of the governing body of various clubs I was a member of during my high school which presented me with a unique opportunity to learn how to be an effective leader. </a:t>
            </a:r>
          </a:p>
          <a:p>
            <a:pPr lvl="2">
              <a:lnSpc>
                <a:spcPct val="150000"/>
              </a:lnSpc>
            </a:pPr>
            <a:endParaRPr lang="en-US" sz="20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endParaRPr>
          </a:p>
          <a:p>
            <a:pPr lvl="2">
              <a:lnSpc>
                <a:spcPct val="150000"/>
              </a:lnSpc>
            </a:pPr>
            <a:endParaRPr lang="en-US" sz="20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endParaRPr>
          </a:p>
          <a:p>
            <a:pPr lvl="2">
              <a:lnSpc>
                <a:spcPct val="150000"/>
              </a:lnSpc>
            </a:pPr>
            <a:endParaRPr lang="en-US" sz="20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endParaRPr>
          </a:p>
          <a:p>
            <a:pPr lvl="2">
              <a:lnSpc>
                <a:spcPct val="150000"/>
              </a:lnSpc>
            </a:pPr>
            <a:endParaRPr lang="en-US" sz="20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4DEB24C-5062-4BEA-B08E-A975691C49C4}"/>
              </a:ext>
            </a:extLst>
          </p:cNvPr>
          <p:cNvPicPr>
            <a:picLocks noChangeAspect="1"/>
          </p:cNvPicPr>
          <p:nvPr/>
        </p:nvPicPr>
        <p:blipFill>
          <a:blip r:embed="rId4"/>
          <a:stretch>
            <a:fillRect/>
          </a:stretch>
        </p:blipFill>
        <p:spPr>
          <a:xfrm>
            <a:off x="406820" y="3838384"/>
            <a:ext cx="6580833" cy="2808230"/>
          </a:xfrm>
          <a:prstGeom prst="rect">
            <a:avLst/>
          </a:prstGeom>
        </p:spPr>
      </p:pic>
    </p:spTree>
    <p:extLst>
      <p:ext uri="{BB962C8B-B14F-4D97-AF65-F5344CB8AC3E}">
        <p14:creationId xmlns:p14="http://schemas.microsoft.com/office/powerpoint/2010/main" val="4112982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1E645B5-997A-2B4D-A26F-B696FF656CF6}"/>
              </a:ext>
            </a:extLst>
          </p:cNvPr>
          <p:cNvPicPr>
            <a:picLocks noGrp="1" noChangeAspect="1"/>
          </p:cNvPicPr>
          <p:nvPr>
            <p:ph type="pic" sz="quarter" idx="15"/>
          </p:nvPr>
        </p:nvPicPr>
        <p:blipFill>
          <a:blip r:embed="rId3"/>
          <a:srcRect/>
          <a:stretch/>
        </p:blipFill>
        <p:spPr>
          <a:xfrm>
            <a:off x="0" y="-1"/>
            <a:ext cx="11972809" cy="6857999"/>
          </a:xfrm>
        </p:spPr>
      </p:pic>
      <p:sp>
        <p:nvSpPr>
          <p:cNvPr id="10" name="Freeform 9">
            <a:extLst>
              <a:ext uri="{FF2B5EF4-FFF2-40B4-BE49-F238E27FC236}">
                <a16:creationId xmlns:a16="http://schemas.microsoft.com/office/drawing/2014/main" id="{8ECF8CF7-A278-CE41-A67A-FC29111C5682}"/>
              </a:ext>
            </a:extLst>
          </p:cNvPr>
          <p:cNvSpPr>
            <a:spLocks noChangeAspect="1"/>
          </p:cNvSpPr>
          <p:nvPr/>
        </p:nvSpPr>
        <p:spPr>
          <a:xfrm flipH="1">
            <a:off x="0" y="0"/>
            <a:ext cx="12192000" cy="6858000"/>
          </a:xfrm>
          <a:custGeom>
            <a:avLst/>
            <a:gdLst>
              <a:gd name="connsiteX0" fmla="*/ 6009791 w 7254156"/>
              <a:gd name="connsiteY0" fmla="*/ 0 h 6858000"/>
              <a:gd name="connsiteX1" fmla="*/ 0 w 7254156"/>
              <a:gd name="connsiteY1" fmla="*/ 0 h 6858000"/>
              <a:gd name="connsiteX2" fmla="*/ 0 w 7254156"/>
              <a:gd name="connsiteY2" fmla="*/ 6858000 h 6858000"/>
              <a:gd name="connsiteX3" fmla="*/ 5866766 w 7254156"/>
              <a:gd name="connsiteY3" fmla="*/ 6858000 h 6858000"/>
              <a:gd name="connsiteX4" fmla="*/ 5919907 w 7254156"/>
              <a:gd name="connsiteY4" fmla="*/ 6802268 h 6858000"/>
              <a:gd name="connsiteX5" fmla="*/ 7254156 w 7254156"/>
              <a:gd name="connsiteY5" fmla="*/ 3349256 h 6858000"/>
              <a:gd name="connsiteX6" fmla="*/ 6081335 w 7254156"/>
              <a:gd name="connsiteY6" fmla="*/ 825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4156" h="6858000">
                <a:moveTo>
                  <a:pt x="6009791" y="0"/>
                </a:moveTo>
                <a:lnTo>
                  <a:pt x="0" y="0"/>
                </a:lnTo>
                <a:lnTo>
                  <a:pt x="0" y="6858000"/>
                </a:lnTo>
                <a:lnTo>
                  <a:pt x="5866766" y="6858000"/>
                </a:lnTo>
                <a:lnTo>
                  <a:pt x="5919907" y="6802268"/>
                </a:lnTo>
                <a:cubicBezTo>
                  <a:pt x="6748899" y="5890265"/>
                  <a:pt x="7254156" y="4678759"/>
                  <a:pt x="7254156" y="3349256"/>
                </a:cubicBezTo>
                <a:cubicBezTo>
                  <a:pt x="7254156" y="2108387"/>
                  <a:pt x="6814021" y="970306"/>
                  <a:pt x="6081335" y="82585"/>
                </a:cubicBezTo>
                <a:close/>
              </a:path>
            </a:pathLst>
          </a:custGeom>
          <a:solidFill>
            <a:schemeClr val="accent6">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latin typeface="Lato Light" panose="020F0502020204030203" pitchFamily="34" charset="0"/>
            </a:endParaRPr>
          </a:p>
        </p:txBody>
      </p:sp>
      <p:sp>
        <p:nvSpPr>
          <p:cNvPr id="233" name="TextBox 232">
            <a:extLst>
              <a:ext uri="{FF2B5EF4-FFF2-40B4-BE49-F238E27FC236}">
                <a16:creationId xmlns:a16="http://schemas.microsoft.com/office/drawing/2014/main" id="{C9679DFC-6DA2-D54F-8A45-778FCB0DCC92}"/>
              </a:ext>
            </a:extLst>
          </p:cNvPr>
          <p:cNvSpPr txBox="1"/>
          <p:nvPr/>
        </p:nvSpPr>
        <p:spPr>
          <a:xfrm>
            <a:off x="176982" y="211386"/>
            <a:ext cx="11319694" cy="1015663"/>
          </a:xfrm>
          <a:prstGeom prst="rect">
            <a:avLst/>
          </a:prstGeom>
          <a:noFill/>
          <a:ln>
            <a:noFill/>
          </a:ln>
        </p:spPr>
        <p:txBody>
          <a:bodyPr wrap="square" rtlCol="0">
            <a:spAutoFit/>
          </a:bodyPr>
          <a:lstStyle/>
          <a:p>
            <a:pPr algn="ctr"/>
            <a:r>
              <a:rPr lang="en-US" sz="6000" b="1" dirty="0">
                <a:solidFill>
                  <a:schemeClr val="tx2"/>
                </a:solidFill>
                <a:latin typeface="Times New Roman" panose="02020603050405020304" pitchFamily="18" charset="0"/>
                <a:ea typeface="Lato Semibold" panose="020F0502020204030203" pitchFamily="34" charset="0"/>
                <a:cs typeface="Times New Roman" panose="02020603050405020304" pitchFamily="18" charset="0"/>
              </a:rPr>
              <a:t>College</a:t>
            </a:r>
          </a:p>
        </p:txBody>
      </p:sp>
      <p:sp>
        <p:nvSpPr>
          <p:cNvPr id="239" name="TextBox 238">
            <a:extLst>
              <a:ext uri="{FF2B5EF4-FFF2-40B4-BE49-F238E27FC236}">
                <a16:creationId xmlns:a16="http://schemas.microsoft.com/office/drawing/2014/main" id="{D3E22B76-17D0-D540-AFAD-47DE3E164356}"/>
              </a:ext>
            </a:extLst>
          </p:cNvPr>
          <p:cNvSpPr txBox="1"/>
          <p:nvPr/>
        </p:nvSpPr>
        <p:spPr>
          <a:xfrm>
            <a:off x="176982" y="1322359"/>
            <a:ext cx="11828205" cy="3730317"/>
          </a:xfrm>
          <a:prstGeom prst="rect">
            <a:avLst/>
          </a:prstGeom>
          <a:noFill/>
        </p:spPr>
        <p:txBody>
          <a:bodyPr wrap="square" rtlCol="0">
            <a:spAutoFit/>
          </a:bodyPr>
          <a:lstStyle/>
          <a:p>
            <a:pPr marL="0" lvl="2">
              <a:lnSpc>
                <a:spcPct val="150000"/>
              </a:lnSpc>
            </a:pPr>
            <a:r>
              <a:rPr lang="en-US" sz="20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College provides students with opportunities to cultivate ambitions, beliefs, opinions, personal independence, and how they view the world. Some students however struggle to feel sense of purpose, belonging and direction in their lives. My college created an inclusive culture that encouraged students to develop critical skills and find voices through various leadership courses that would help us navigate through college and life in general. My college helped me learn to define various identities, build strong relationship and achieve tasks effectively. </a:t>
            </a:r>
          </a:p>
          <a:p>
            <a:pPr lvl="2">
              <a:lnSpc>
                <a:spcPct val="150000"/>
              </a:lnSpc>
            </a:pPr>
            <a:endParaRPr lang="en-US" sz="20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endParaRPr>
          </a:p>
          <a:p>
            <a:pPr lvl="2">
              <a:lnSpc>
                <a:spcPct val="150000"/>
              </a:lnSpc>
            </a:pPr>
            <a:endParaRPr lang="en-US" sz="20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endParaRPr>
          </a:p>
          <a:p>
            <a:pPr lvl="2">
              <a:lnSpc>
                <a:spcPct val="150000"/>
              </a:lnSpc>
            </a:pPr>
            <a:endParaRPr lang="en-US" sz="20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F34E4BC-6FCC-4ADF-9938-54BB43F6B921}"/>
              </a:ext>
            </a:extLst>
          </p:cNvPr>
          <p:cNvPicPr>
            <a:picLocks noChangeAspect="1"/>
          </p:cNvPicPr>
          <p:nvPr/>
        </p:nvPicPr>
        <p:blipFill>
          <a:blip r:embed="rId4"/>
          <a:stretch>
            <a:fillRect/>
          </a:stretch>
        </p:blipFill>
        <p:spPr>
          <a:xfrm>
            <a:off x="235347" y="3733594"/>
            <a:ext cx="5601482" cy="2913020"/>
          </a:xfrm>
          <a:prstGeom prst="rect">
            <a:avLst/>
          </a:prstGeom>
        </p:spPr>
      </p:pic>
      <p:pic>
        <p:nvPicPr>
          <p:cNvPr id="7" name="Picture 6">
            <a:extLst>
              <a:ext uri="{FF2B5EF4-FFF2-40B4-BE49-F238E27FC236}">
                <a16:creationId xmlns:a16="http://schemas.microsoft.com/office/drawing/2014/main" id="{138D89AE-033E-4D2F-9201-C1A12D0D1CEC}"/>
              </a:ext>
            </a:extLst>
          </p:cNvPr>
          <p:cNvPicPr>
            <a:picLocks noChangeAspect="1"/>
          </p:cNvPicPr>
          <p:nvPr/>
        </p:nvPicPr>
        <p:blipFill>
          <a:blip r:embed="rId5"/>
          <a:stretch>
            <a:fillRect/>
          </a:stretch>
        </p:blipFill>
        <p:spPr>
          <a:xfrm>
            <a:off x="6538698" y="3745229"/>
            <a:ext cx="4531084" cy="2629806"/>
          </a:xfrm>
          <a:prstGeom prst="rect">
            <a:avLst/>
          </a:prstGeom>
        </p:spPr>
      </p:pic>
    </p:spTree>
    <p:extLst>
      <p:ext uri="{BB962C8B-B14F-4D97-AF65-F5344CB8AC3E}">
        <p14:creationId xmlns:p14="http://schemas.microsoft.com/office/powerpoint/2010/main" val="4161509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1E645B5-997A-2B4D-A26F-B696FF656CF6}"/>
              </a:ext>
            </a:extLst>
          </p:cNvPr>
          <p:cNvPicPr>
            <a:picLocks noGrp="1" noChangeAspect="1"/>
          </p:cNvPicPr>
          <p:nvPr>
            <p:ph type="pic" sz="quarter" idx="15"/>
          </p:nvPr>
        </p:nvPicPr>
        <p:blipFill>
          <a:blip r:embed="rId3"/>
          <a:srcRect/>
          <a:stretch/>
        </p:blipFill>
        <p:spPr>
          <a:xfrm>
            <a:off x="0" y="0"/>
            <a:ext cx="11972809" cy="6858000"/>
          </a:xfrm>
        </p:spPr>
      </p:pic>
      <p:sp>
        <p:nvSpPr>
          <p:cNvPr id="10" name="Freeform 9">
            <a:extLst>
              <a:ext uri="{FF2B5EF4-FFF2-40B4-BE49-F238E27FC236}">
                <a16:creationId xmlns:a16="http://schemas.microsoft.com/office/drawing/2014/main" id="{8ECF8CF7-A278-CE41-A67A-FC29111C5682}"/>
              </a:ext>
            </a:extLst>
          </p:cNvPr>
          <p:cNvSpPr>
            <a:spLocks noChangeAspect="1"/>
          </p:cNvSpPr>
          <p:nvPr/>
        </p:nvSpPr>
        <p:spPr>
          <a:xfrm flipH="1">
            <a:off x="0" y="0"/>
            <a:ext cx="12192000" cy="6858000"/>
          </a:xfrm>
          <a:custGeom>
            <a:avLst/>
            <a:gdLst>
              <a:gd name="connsiteX0" fmla="*/ 6009791 w 7254156"/>
              <a:gd name="connsiteY0" fmla="*/ 0 h 6858000"/>
              <a:gd name="connsiteX1" fmla="*/ 0 w 7254156"/>
              <a:gd name="connsiteY1" fmla="*/ 0 h 6858000"/>
              <a:gd name="connsiteX2" fmla="*/ 0 w 7254156"/>
              <a:gd name="connsiteY2" fmla="*/ 6858000 h 6858000"/>
              <a:gd name="connsiteX3" fmla="*/ 5866766 w 7254156"/>
              <a:gd name="connsiteY3" fmla="*/ 6858000 h 6858000"/>
              <a:gd name="connsiteX4" fmla="*/ 5919907 w 7254156"/>
              <a:gd name="connsiteY4" fmla="*/ 6802268 h 6858000"/>
              <a:gd name="connsiteX5" fmla="*/ 7254156 w 7254156"/>
              <a:gd name="connsiteY5" fmla="*/ 3349256 h 6858000"/>
              <a:gd name="connsiteX6" fmla="*/ 6081335 w 7254156"/>
              <a:gd name="connsiteY6" fmla="*/ 825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4156" h="6858000">
                <a:moveTo>
                  <a:pt x="6009791" y="0"/>
                </a:moveTo>
                <a:lnTo>
                  <a:pt x="0" y="0"/>
                </a:lnTo>
                <a:lnTo>
                  <a:pt x="0" y="6858000"/>
                </a:lnTo>
                <a:lnTo>
                  <a:pt x="5866766" y="6858000"/>
                </a:lnTo>
                <a:lnTo>
                  <a:pt x="5919907" y="6802268"/>
                </a:lnTo>
                <a:cubicBezTo>
                  <a:pt x="6748899" y="5890265"/>
                  <a:pt x="7254156" y="4678759"/>
                  <a:pt x="7254156" y="3349256"/>
                </a:cubicBezTo>
                <a:cubicBezTo>
                  <a:pt x="7254156" y="2108387"/>
                  <a:pt x="6814021" y="970306"/>
                  <a:pt x="6081335" y="82585"/>
                </a:cubicBezTo>
                <a:close/>
              </a:path>
            </a:pathLst>
          </a:custGeom>
          <a:solidFill>
            <a:schemeClr val="accent6">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latin typeface="Lato Light" panose="020F0502020204030203" pitchFamily="34" charset="0"/>
            </a:endParaRPr>
          </a:p>
        </p:txBody>
      </p:sp>
      <p:sp>
        <p:nvSpPr>
          <p:cNvPr id="233" name="TextBox 232">
            <a:extLst>
              <a:ext uri="{FF2B5EF4-FFF2-40B4-BE49-F238E27FC236}">
                <a16:creationId xmlns:a16="http://schemas.microsoft.com/office/drawing/2014/main" id="{C9679DFC-6DA2-D54F-8A45-778FCB0DCC92}"/>
              </a:ext>
            </a:extLst>
          </p:cNvPr>
          <p:cNvSpPr txBox="1"/>
          <p:nvPr/>
        </p:nvSpPr>
        <p:spPr>
          <a:xfrm>
            <a:off x="176982" y="211386"/>
            <a:ext cx="11319694" cy="1015663"/>
          </a:xfrm>
          <a:prstGeom prst="rect">
            <a:avLst/>
          </a:prstGeom>
          <a:noFill/>
          <a:ln>
            <a:noFill/>
          </a:ln>
        </p:spPr>
        <p:txBody>
          <a:bodyPr wrap="square" rtlCol="0">
            <a:spAutoFit/>
          </a:bodyPr>
          <a:lstStyle/>
          <a:p>
            <a:pPr algn="ctr"/>
            <a:r>
              <a:rPr lang="en-US" sz="6000" b="1" dirty="0">
                <a:solidFill>
                  <a:schemeClr val="tx2"/>
                </a:solidFill>
                <a:latin typeface="Times New Roman" panose="02020603050405020304" pitchFamily="18" charset="0"/>
                <a:ea typeface="Lato Semibold" panose="020F0502020204030203" pitchFamily="34" charset="0"/>
                <a:cs typeface="Times New Roman" panose="02020603050405020304" pitchFamily="18" charset="0"/>
              </a:rPr>
              <a:t>Leadership Motivation</a:t>
            </a:r>
          </a:p>
        </p:txBody>
      </p:sp>
      <p:sp>
        <p:nvSpPr>
          <p:cNvPr id="239" name="TextBox 238">
            <a:extLst>
              <a:ext uri="{FF2B5EF4-FFF2-40B4-BE49-F238E27FC236}">
                <a16:creationId xmlns:a16="http://schemas.microsoft.com/office/drawing/2014/main" id="{D3E22B76-17D0-D540-AFAD-47DE3E164356}"/>
              </a:ext>
            </a:extLst>
          </p:cNvPr>
          <p:cNvSpPr txBox="1"/>
          <p:nvPr/>
        </p:nvSpPr>
        <p:spPr>
          <a:xfrm>
            <a:off x="176982" y="1322359"/>
            <a:ext cx="11828205" cy="5028556"/>
          </a:xfrm>
          <a:prstGeom prst="rect">
            <a:avLst/>
          </a:prstGeom>
          <a:noFill/>
        </p:spPr>
        <p:txBody>
          <a:bodyPr wrap="square" rtlCol="0">
            <a:spAutoFit/>
          </a:bodyPr>
          <a:lstStyle/>
          <a:p>
            <a:pPr>
              <a:lnSpc>
                <a:spcPct val="150000"/>
              </a:lnSpc>
            </a:pPr>
            <a:r>
              <a:rPr lang="en-US"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This is a goal-driven characteristic that helps me accomplish my objectives. Motivation helps me to work towards achieving my goals. I am motivated by various intrinsic and extrinsic reasons including;</a:t>
            </a:r>
          </a:p>
          <a:p>
            <a:pPr marL="1714500" lvl="3" indent="-342900">
              <a:lnSpc>
                <a:spcPct val="150000"/>
              </a:lnSpc>
              <a:buFont typeface="Wingdings" panose="05000000000000000000" pitchFamily="2" charset="2"/>
              <a:buChar char="q"/>
            </a:pPr>
            <a:r>
              <a:rPr lang="en-US"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Personal growth</a:t>
            </a:r>
          </a:p>
          <a:p>
            <a:pPr>
              <a:lnSpc>
                <a:spcPct val="150000"/>
              </a:lnSpc>
            </a:pPr>
            <a:r>
              <a:rPr lang="en-US"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I am motivated by my personal capabilities, the potential of what I could achieve, and the realization of my aspirations and dreams. Additionally, I have been exposed to various forms of leadership through my personal and professional experiences thus, I understand how leadership develops an individual. </a:t>
            </a:r>
          </a:p>
          <a:p>
            <a:pPr marL="1714500" lvl="3" indent="-342900">
              <a:lnSpc>
                <a:spcPct val="150000"/>
              </a:lnSpc>
              <a:buFont typeface="Wingdings" panose="05000000000000000000" pitchFamily="2" charset="2"/>
              <a:buChar char="q"/>
            </a:pPr>
            <a:r>
              <a:rPr lang="en-US"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Helping others develop</a:t>
            </a:r>
          </a:p>
          <a:p>
            <a:pPr>
              <a:lnSpc>
                <a:spcPct val="150000"/>
              </a:lnSpc>
            </a:pPr>
            <a:r>
              <a:rPr lang="en-US"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Helping other people achieve their goals creates a sense of meaning and motivation for me. Rather than focusing on what makes my life worthwhile, I find motivation in the human connection and holding others up and helping achieve their dreams and aspirations (</a:t>
            </a:r>
            <a:r>
              <a:rPr lang="en-US" sz="1800" b="0" i="0" dirty="0" err="1">
                <a:solidFill>
                  <a:schemeClr val="bg1"/>
                </a:solidFill>
                <a:effectLst/>
                <a:latin typeface="Times New Roman" panose="02020603050405020304" pitchFamily="18" charset="0"/>
                <a:cs typeface="Times New Roman" panose="02020603050405020304" pitchFamily="18" charset="0"/>
              </a:rPr>
              <a:t>Rahardja</a:t>
            </a:r>
            <a:r>
              <a:rPr lang="en-US" sz="1800" b="0" i="0" dirty="0">
                <a:solidFill>
                  <a:schemeClr val="bg1"/>
                </a:solidFill>
                <a:effectLst/>
                <a:latin typeface="Times New Roman" panose="02020603050405020304" pitchFamily="18" charset="0"/>
                <a:cs typeface="Times New Roman" panose="02020603050405020304" pitchFamily="18" charset="0"/>
              </a:rPr>
              <a:t>, </a:t>
            </a:r>
            <a:r>
              <a:rPr lang="en-US" sz="1800" b="0" i="0" dirty="0" err="1">
                <a:solidFill>
                  <a:schemeClr val="bg1"/>
                </a:solidFill>
                <a:effectLst/>
                <a:latin typeface="Times New Roman" panose="02020603050405020304" pitchFamily="18" charset="0"/>
                <a:cs typeface="Times New Roman" panose="02020603050405020304" pitchFamily="18" charset="0"/>
              </a:rPr>
              <a:t>Moein</a:t>
            </a:r>
            <a:r>
              <a:rPr lang="en-US" sz="1800" b="0" i="0" dirty="0">
                <a:solidFill>
                  <a:schemeClr val="bg1"/>
                </a:solidFill>
                <a:effectLst/>
                <a:latin typeface="Times New Roman" panose="02020603050405020304" pitchFamily="18" charset="0"/>
                <a:cs typeface="Times New Roman" panose="02020603050405020304" pitchFamily="18" charset="0"/>
              </a:rPr>
              <a:t> &amp; </a:t>
            </a:r>
            <a:r>
              <a:rPr lang="en-US" sz="1800" b="0" i="0" dirty="0" err="1">
                <a:solidFill>
                  <a:schemeClr val="bg1"/>
                </a:solidFill>
                <a:effectLst/>
                <a:latin typeface="Times New Roman" panose="02020603050405020304" pitchFamily="18" charset="0"/>
                <a:cs typeface="Times New Roman" panose="02020603050405020304" pitchFamily="18" charset="0"/>
              </a:rPr>
              <a:t>Lutfiani</a:t>
            </a:r>
            <a:r>
              <a:rPr lang="en-US" sz="1800" b="0" i="0" dirty="0">
                <a:solidFill>
                  <a:schemeClr val="bg1"/>
                </a:solidFill>
                <a:effectLst/>
                <a:latin typeface="Times New Roman" panose="02020603050405020304" pitchFamily="18" charset="0"/>
                <a:cs typeface="Times New Roman" panose="02020603050405020304" pitchFamily="18" charset="0"/>
              </a:rPr>
              <a:t>, 2018)</a:t>
            </a:r>
            <a:r>
              <a:rPr lang="en-US"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 </a:t>
            </a:r>
          </a:p>
          <a:p>
            <a:pPr>
              <a:lnSpc>
                <a:spcPct val="150000"/>
              </a:lnSpc>
            </a:pPr>
            <a:endParaRPr lang="en-US"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endParaRPr>
          </a:p>
          <a:p>
            <a:pPr>
              <a:lnSpc>
                <a:spcPct val="150000"/>
              </a:lnSpc>
            </a:pPr>
            <a:endParaRPr lang="en-US"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71058A4-6370-4BAF-A57F-FBE8F2964F08}"/>
              </a:ext>
            </a:extLst>
          </p:cNvPr>
          <p:cNvPicPr>
            <a:picLocks noChangeAspect="1"/>
          </p:cNvPicPr>
          <p:nvPr/>
        </p:nvPicPr>
        <p:blipFill>
          <a:blip r:embed="rId4"/>
          <a:stretch>
            <a:fillRect/>
          </a:stretch>
        </p:blipFill>
        <p:spPr>
          <a:xfrm>
            <a:off x="8426836" y="5162843"/>
            <a:ext cx="3257163" cy="1610490"/>
          </a:xfrm>
          <a:prstGeom prst="rect">
            <a:avLst/>
          </a:prstGeom>
        </p:spPr>
      </p:pic>
    </p:spTree>
    <p:extLst>
      <p:ext uri="{BB962C8B-B14F-4D97-AF65-F5344CB8AC3E}">
        <p14:creationId xmlns:p14="http://schemas.microsoft.com/office/powerpoint/2010/main" val="2345276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1E645B5-997A-2B4D-A26F-B696FF656CF6}"/>
              </a:ext>
            </a:extLst>
          </p:cNvPr>
          <p:cNvPicPr>
            <a:picLocks noGrp="1" noChangeAspect="1"/>
          </p:cNvPicPr>
          <p:nvPr>
            <p:ph type="pic" sz="quarter" idx="15"/>
          </p:nvPr>
        </p:nvPicPr>
        <p:blipFill>
          <a:blip r:embed="rId3"/>
          <a:srcRect/>
          <a:stretch/>
        </p:blipFill>
        <p:spPr>
          <a:xfrm>
            <a:off x="0" y="-1"/>
            <a:ext cx="12192000" cy="6857999"/>
          </a:xfrm>
        </p:spPr>
      </p:pic>
      <p:sp>
        <p:nvSpPr>
          <p:cNvPr id="10" name="Freeform 9">
            <a:extLst>
              <a:ext uri="{FF2B5EF4-FFF2-40B4-BE49-F238E27FC236}">
                <a16:creationId xmlns:a16="http://schemas.microsoft.com/office/drawing/2014/main" id="{8ECF8CF7-A278-CE41-A67A-FC29111C5682}"/>
              </a:ext>
            </a:extLst>
          </p:cNvPr>
          <p:cNvSpPr>
            <a:spLocks noChangeAspect="1"/>
          </p:cNvSpPr>
          <p:nvPr/>
        </p:nvSpPr>
        <p:spPr>
          <a:xfrm flipH="1">
            <a:off x="0" y="0"/>
            <a:ext cx="12192000" cy="6858000"/>
          </a:xfrm>
          <a:custGeom>
            <a:avLst/>
            <a:gdLst>
              <a:gd name="connsiteX0" fmla="*/ 6009791 w 7254156"/>
              <a:gd name="connsiteY0" fmla="*/ 0 h 6858000"/>
              <a:gd name="connsiteX1" fmla="*/ 0 w 7254156"/>
              <a:gd name="connsiteY1" fmla="*/ 0 h 6858000"/>
              <a:gd name="connsiteX2" fmla="*/ 0 w 7254156"/>
              <a:gd name="connsiteY2" fmla="*/ 6858000 h 6858000"/>
              <a:gd name="connsiteX3" fmla="*/ 5866766 w 7254156"/>
              <a:gd name="connsiteY3" fmla="*/ 6858000 h 6858000"/>
              <a:gd name="connsiteX4" fmla="*/ 5919907 w 7254156"/>
              <a:gd name="connsiteY4" fmla="*/ 6802268 h 6858000"/>
              <a:gd name="connsiteX5" fmla="*/ 7254156 w 7254156"/>
              <a:gd name="connsiteY5" fmla="*/ 3349256 h 6858000"/>
              <a:gd name="connsiteX6" fmla="*/ 6081335 w 7254156"/>
              <a:gd name="connsiteY6" fmla="*/ 825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4156" h="6858000">
                <a:moveTo>
                  <a:pt x="6009791" y="0"/>
                </a:moveTo>
                <a:lnTo>
                  <a:pt x="0" y="0"/>
                </a:lnTo>
                <a:lnTo>
                  <a:pt x="0" y="6858000"/>
                </a:lnTo>
                <a:lnTo>
                  <a:pt x="5866766" y="6858000"/>
                </a:lnTo>
                <a:lnTo>
                  <a:pt x="5919907" y="6802268"/>
                </a:lnTo>
                <a:cubicBezTo>
                  <a:pt x="6748899" y="5890265"/>
                  <a:pt x="7254156" y="4678759"/>
                  <a:pt x="7254156" y="3349256"/>
                </a:cubicBezTo>
                <a:cubicBezTo>
                  <a:pt x="7254156" y="2108387"/>
                  <a:pt x="6814021" y="970306"/>
                  <a:pt x="6081335" y="82585"/>
                </a:cubicBezTo>
                <a:close/>
              </a:path>
            </a:pathLst>
          </a:custGeom>
          <a:solidFill>
            <a:schemeClr val="accent6">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latin typeface="Lato Light" panose="020F0502020204030203" pitchFamily="34" charset="0"/>
            </a:endParaRPr>
          </a:p>
        </p:txBody>
      </p:sp>
      <p:sp>
        <p:nvSpPr>
          <p:cNvPr id="233" name="TextBox 232">
            <a:extLst>
              <a:ext uri="{FF2B5EF4-FFF2-40B4-BE49-F238E27FC236}">
                <a16:creationId xmlns:a16="http://schemas.microsoft.com/office/drawing/2014/main" id="{C9679DFC-6DA2-D54F-8A45-778FCB0DCC92}"/>
              </a:ext>
            </a:extLst>
          </p:cNvPr>
          <p:cNvSpPr txBox="1"/>
          <p:nvPr/>
        </p:nvSpPr>
        <p:spPr>
          <a:xfrm>
            <a:off x="176982" y="211386"/>
            <a:ext cx="11319694" cy="1015663"/>
          </a:xfrm>
          <a:prstGeom prst="rect">
            <a:avLst/>
          </a:prstGeom>
          <a:noFill/>
          <a:ln>
            <a:noFill/>
          </a:ln>
        </p:spPr>
        <p:txBody>
          <a:bodyPr wrap="square" rtlCol="0">
            <a:spAutoFit/>
          </a:bodyPr>
          <a:lstStyle/>
          <a:p>
            <a:pPr algn="ctr"/>
            <a:r>
              <a:rPr lang="en-US" sz="6000" b="1" dirty="0">
                <a:solidFill>
                  <a:schemeClr val="tx2"/>
                </a:solidFill>
                <a:latin typeface="Times New Roman" panose="02020603050405020304" pitchFamily="18" charset="0"/>
                <a:ea typeface="Lato Semibold" panose="020F0502020204030203" pitchFamily="34" charset="0"/>
                <a:cs typeface="Times New Roman" panose="02020603050405020304" pitchFamily="18" charset="0"/>
              </a:rPr>
              <a:t>Leadership Motivation</a:t>
            </a:r>
          </a:p>
        </p:txBody>
      </p:sp>
      <p:sp>
        <p:nvSpPr>
          <p:cNvPr id="239" name="TextBox 238">
            <a:extLst>
              <a:ext uri="{FF2B5EF4-FFF2-40B4-BE49-F238E27FC236}">
                <a16:creationId xmlns:a16="http://schemas.microsoft.com/office/drawing/2014/main" id="{D3E22B76-17D0-D540-AFAD-47DE3E164356}"/>
              </a:ext>
            </a:extLst>
          </p:cNvPr>
          <p:cNvSpPr txBox="1"/>
          <p:nvPr/>
        </p:nvSpPr>
        <p:spPr>
          <a:xfrm>
            <a:off x="176982" y="1322359"/>
            <a:ext cx="11828205" cy="5150449"/>
          </a:xfrm>
          <a:prstGeom prst="rect">
            <a:avLst/>
          </a:prstGeom>
          <a:noFill/>
        </p:spPr>
        <p:txBody>
          <a:bodyPr wrap="square" rtlCol="0">
            <a:spAutoFit/>
          </a:bodyPr>
          <a:lstStyle/>
          <a:p>
            <a:pPr marL="1257300" lvl="2" indent="-342900">
              <a:lnSpc>
                <a:spcPct val="200000"/>
              </a:lnSpc>
              <a:buFont typeface="Wingdings" panose="05000000000000000000" pitchFamily="2" charset="2"/>
              <a:buChar char="ü"/>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Making a difference</a:t>
            </a:r>
          </a:p>
          <a:p>
            <a:pPr>
              <a:lnSpc>
                <a:spcPct val="200000"/>
              </a:lnSpc>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Leadership gives me a platform to influence many things in society. I am motivated by my abilities and the opportunity that leadership will grant me to make positive differences to achieve a better society. </a:t>
            </a:r>
          </a:p>
          <a:p>
            <a:pPr marL="1257300" lvl="2" indent="-342900">
              <a:lnSpc>
                <a:spcPct val="200000"/>
              </a:lnSpc>
              <a:buFont typeface="Wingdings" panose="05000000000000000000" pitchFamily="2" charset="2"/>
              <a:buChar char="ü"/>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Social status and Public recognition</a:t>
            </a:r>
          </a:p>
          <a:p>
            <a:pPr>
              <a:lnSpc>
                <a:spcPct val="200000"/>
              </a:lnSpc>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Leadership accords people social status and people tend to follow them. I am motivated by the public recognition that is accorded to effective and successful leaders. </a:t>
            </a:r>
          </a:p>
        </p:txBody>
      </p:sp>
    </p:spTree>
    <p:extLst>
      <p:ext uri="{BB962C8B-B14F-4D97-AF65-F5344CB8AC3E}">
        <p14:creationId xmlns:p14="http://schemas.microsoft.com/office/powerpoint/2010/main" val="2528715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1E645B5-997A-2B4D-A26F-B696FF656CF6}"/>
              </a:ext>
            </a:extLst>
          </p:cNvPr>
          <p:cNvPicPr>
            <a:picLocks noGrp="1" noChangeAspect="1"/>
          </p:cNvPicPr>
          <p:nvPr>
            <p:ph type="pic" sz="quarter" idx="15"/>
          </p:nvPr>
        </p:nvPicPr>
        <p:blipFill>
          <a:blip r:embed="rId3"/>
          <a:srcRect/>
          <a:stretch/>
        </p:blipFill>
        <p:spPr>
          <a:xfrm>
            <a:off x="0" y="128387"/>
            <a:ext cx="11972809" cy="6601223"/>
          </a:xfrm>
        </p:spPr>
      </p:pic>
      <p:sp>
        <p:nvSpPr>
          <p:cNvPr id="10" name="Freeform 9">
            <a:extLst>
              <a:ext uri="{FF2B5EF4-FFF2-40B4-BE49-F238E27FC236}">
                <a16:creationId xmlns:a16="http://schemas.microsoft.com/office/drawing/2014/main" id="{8ECF8CF7-A278-CE41-A67A-FC29111C5682}"/>
              </a:ext>
            </a:extLst>
          </p:cNvPr>
          <p:cNvSpPr>
            <a:spLocks noChangeAspect="1"/>
          </p:cNvSpPr>
          <p:nvPr/>
        </p:nvSpPr>
        <p:spPr>
          <a:xfrm flipH="1">
            <a:off x="0" y="0"/>
            <a:ext cx="12192000" cy="6858000"/>
          </a:xfrm>
          <a:custGeom>
            <a:avLst/>
            <a:gdLst>
              <a:gd name="connsiteX0" fmla="*/ 6009791 w 7254156"/>
              <a:gd name="connsiteY0" fmla="*/ 0 h 6858000"/>
              <a:gd name="connsiteX1" fmla="*/ 0 w 7254156"/>
              <a:gd name="connsiteY1" fmla="*/ 0 h 6858000"/>
              <a:gd name="connsiteX2" fmla="*/ 0 w 7254156"/>
              <a:gd name="connsiteY2" fmla="*/ 6858000 h 6858000"/>
              <a:gd name="connsiteX3" fmla="*/ 5866766 w 7254156"/>
              <a:gd name="connsiteY3" fmla="*/ 6858000 h 6858000"/>
              <a:gd name="connsiteX4" fmla="*/ 5919907 w 7254156"/>
              <a:gd name="connsiteY4" fmla="*/ 6802268 h 6858000"/>
              <a:gd name="connsiteX5" fmla="*/ 7254156 w 7254156"/>
              <a:gd name="connsiteY5" fmla="*/ 3349256 h 6858000"/>
              <a:gd name="connsiteX6" fmla="*/ 6081335 w 7254156"/>
              <a:gd name="connsiteY6" fmla="*/ 825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4156" h="6858000">
                <a:moveTo>
                  <a:pt x="6009791" y="0"/>
                </a:moveTo>
                <a:lnTo>
                  <a:pt x="0" y="0"/>
                </a:lnTo>
                <a:lnTo>
                  <a:pt x="0" y="6858000"/>
                </a:lnTo>
                <a:lnTo>
                  <a:pt x="5866766" y="6858000"/>
                </a:lnTo>
                <a:lnTo>
                  <a:pt x="5919907" y="6802268"/>
                </a:lnTo>
                <a:cubicBezTo>
                  <a:pt x="6748899" y="5890265"/>
                  <a:pt x="7254156" y="4678759"/>
                  <a:pt x="7254156" y="3349256"/>
                </a:cubicBezTo>
                <a:cubicBezTo>
                  <a:pt x="7254156" y="2108387"/>
                  <a:pt x="6814021" y="970306"/>
                  <a:pt x="6081335" y="82585"/>
                </a:cubicBezTo>
                <a:close/>
              </a:path>
            </a:pathLst>
          </a:custGeom>
          <a:solidFill>
            <a:schemeClr val="accent6">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latin typeface="Lato Light" panose="020F0502020204030203" pitchFamily="34" charset="0"/>
            </a:endParaRPr>
          </a:p>
        </p:txBody>
      </p:sp>
      <p:sp>
        <p:nvSpPr>
          <p:cNvPr id="233" name="TextBox 232">
            <a:extLst>
              <a:ext uri="{FF2B5EF4-FFF2-40B4-BE49-F238E27FC236}">
                <a16:creationId xmlns:a16="http://schemas.microsoft.com/office/drawing/2014/main" id="{C9679DFC-6DA2-D54F-8A45-778FCB0DCC92}"/>
              </a:ext>
            </a:extLst>
          </p:cNvPr>
          <p:cNvSpPr txBox="1"/>
          <p:nvPr/>
        </p:nvSpPr>
        <p:spPr>
          <a:xfrm>
            <a:off x="176982" y="211386"/>
            <a:ext cx="11319694" cy="1015663"/>
          </a:xfrm>
          <a:prstGeom prst="rect">
            <a:avLst/>
          </a:prstGeom>
          <a:noFill/>
          <a:ln>
            <a:noFill/>
          </a:ln>
        </p:spPr>
        <p:txBody>
          <a:bodyPr wrap="square" rtlCol="0">
            <a:spAutoFit/>
          </a:bodyPr>
          <a:lstStyle/>
          <a:p>
            <a:pPr algn="ctr"/>
            <a:r>
              <a:rPr lang="en-US" sz="6000" b="1" dirty="0">
                <a:solidFill>
                  <a:schemeClr val="tx2"/>
                </a:solidFill>
                <a:latin typeface="Times New Roman" panose="02020603050405020304" pitchFamily="18" charset="0"/>
                <a:ea typeface="Lato Semibold" panose="020F0502020204030203" pitchFamily="34" charset="0"/>
                <a:cs typeface="Times New Roman" panose="02020603050405020304" pitchFamily="18" charset="0"/>
              </a:rPr>
              <a:t>Leadership Motivation</a:t>
            </a:r>
          </a:p>
        </p:txBody>
      </p:sp>
      <p:sp>
        <p:nvSpPr>
          <p:cNvPr id="239" name="TextBox 238">
            <a:extLst>
              <a:ext uri="{FF2B5EF4-FFF2-40B4-BE49-F238E27FC236}">
                <a16:creationId xmlns:a16="http://schemas.microsoft.com/office/drawing/2014/main" id="{D3E22B76-17D0-D540-AFAD-47DE3E164356}"/>
              </a:ext>
            </a:extLst>
          </p:cNvPr>
          <p:cNvSpPr txBox="1"/>
          <p:nvPr/>
        </p:nvSpPr>
        <p:spPr>
          <a:xfrm>
            <a:off x="176982" y="1322359"/>
            <a:ext cx="11828205" cy="5150449"/>
          </a:xfrm>
          <a:prstGeom prst="rect">
            <a:avLst/>
          </a:prstGeom>
          <a:noFill/>
        </p:spPr>
        <p:txBody>
          <a:bodyPr wrap="square" rtlCol="0">
            <a:spAutoFit/>
          </a:bodyPr>
          <a:lstStyle/>
          <a:p>
            <a:pPr marL="1714500" lvl="3" indent="-342900">
              <a:lnSpc>
                <a:spcPct val="200000"/>
              </a:lnSpc>
              <a:buFont typeface="Wingdings" panose="05000000000000000000" pitchFamily="2" charset="2"/>
              <a:buChar char="ü"/>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Motivated by results</a:t>
            </a:r>
          </a:p>
          <a:p>
            <a:pPr lvl="1">
              <a:lnSpc>
                <a:spcPct val="200000"/>
              </a:lnSpc>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Good and effective leaders are result oriented and are often attracted to leadership because they believe that somethings have to be done but they are being doing unless they do themselves. I am motivated by what I can be able to achieve as a leadership. </a:t>
            </a:r>
          </a:p>
          <a:p>
            <a:pPr marL="1714500" lvl="3" indent="-342900">
              <a:lnSpc>
                <a:spcPct val="200000"/>
              </a:lnSpc>
              <a:buFont typeface="Wingdings" panose="05000000000000000000" pitchFamily="2" charset="2"/>
              <a:buChar char="ü"/>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Motivated by relationships</a:t>
            </a:r>
          </a:p>
          <a:p>
            <a:pPr lvl="1">
              <a:lnSpc>
                <a:spcPct val="200000"/>
              </a:lnSpc>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I find is satisfying that other people seek my opinion and value my advice. I feel motivated to inspire others to do and achieve their best . </a:t>
            </a:r>
          </a:p>
        </p:txBody>
      </p:sp>
    </p:spTree>
    <p:extLst>
      <p:ext uri="{BB962C8B-B14F-4D97-AF65-F5344CB8AC3E}">
        <p14:creationId xmlns:p14="http://schemas.microsoft.com/office/powerpoint/2010/main" val="699448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7A90D3-41B2-463C-B5B0-768579C2815A}"/>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E58F86A3-1205-4B68-9762-90672AEAFDD7}"/>
              </a:ext>
            </a:extLst>
          </p:cNvPr>
          <p:cNvSpPr>
            <a:spLocks noGrp="1"/>
          </p:cNvSpPr>
          <p:nvPr>
            <p:ph type="subTitle" idx="1"/>
          </p:nvPr>
        </p:nvSpPr>
        <p:spPr/>
        <p:txBody>
          <a:bodyPr/>
          <a:lstStyle/>
          <a:p>
            <a:endParaRPr lang="en-US"/>
          </a:p>
        </p:txBody>
      </p:sp>
      <p:pic>
        <p:nvPicPr>
          <p:cNvPr id="6" name="Picture Placeholder 5">
            <a:extLst>
              <a:ext uri="{FF2B5EF4-FFF2-40B4-BE49-F238E27FC236}">
                <a16:creationId xmlns:a16="http://schemas.microsoft.com/office/drawing/2014/main" id="{01E645B5-997A-2B4D-A26F-B696FF656CF6}"/>
              </a:ext>
            </a:extLst>
          </p:cNvPr>
          <p:cNvPicPr>
            <a:picLocks noGrp="1" noChangeAspect="1"/>
          </p:cNvPicPr>
          <p:nvPr>
            <p:ph type="pic" sz="quarter" idx="4294967295"/>
          </p:nvPr>
        </p:nvPicPr>
        <p:blipFill>
          <a:blip r:embed="rId3"/>
          <a:srcRect/>
          <a:stretch/>
        </p:blipFill>
        <p:spPr>
          <a:xfrm>
            <a:off x="0" y="0"/>
            <a:ext cx="11972925" cy="6858000"/>
          </a:xfrm>
        </p:spPr>
      </p:pic>
      <p:sp>
        <p:nvSpPr>
          <p:cNvPr id="10" name="Freeform 9">
            <a:extLst>
              <a:ext uri="{FF2B5EF4-FFF2-40B4-BE49-F238E27FC236}">
                <a16:creationId xmlns:a16="http://schemas.microsoft.com/office/drawing/2014/main" id="{8ECF8CF7-A278-CE41-A67A-FC29111C5682}"/>
              </a:ext>
            </a:extLst>
          </p:cNvPr>
          <p:cNvSpPr>
            <a:spLocks noChangeAspect="1"/>
          </p:cNvSpPr>
          <p:nvPr/>
        </p:nvSpPr>
        <p:spPr>
          <a:xfrm flipH="1">
            <a:off x="0" y="0"/>
            <a:ext cx="12192000" cy="6858000"/>
          </a:xfrm>
          <a:custGeom>
            <a:avLst/>
            <a:gdLst>
              <a:gd name="connsiteX0" fmla="*/ 6009791 w 7254156"/>
              <a:gd name="connsiteY0" fmla="*/ 0 h 6858000"/>
              <a:gd name="connsiteX1" fmla="*/ 0 w 7254156"/>
              <a:gd name="connsiteY1" fmla="*/ 0 h 6858000"/>
              <a:gd name="connsiteX2" fmla="*/ 0 w 7254156"/>
              <a:gd name="connsiteY2" fmla="*/ 6858000 h 6858000"/>
              <a:gd name="connsiteX3" fmla="*/ 5866766 w 7254156"/>
              <a:gd name="connsiteY3" fmla="*/ 6858000 h 6858000"/>
              <a:gd name="connsiteX4" fmla="*/ 5919907 w 7254156"/>
              <a:gd name="connsiteY4" fmla="*/ 6802268 h 6858000"/>
              <a:gd name="connsiteX5" fmla="*/ 7254156 w 7254156"/>
              <a:gd name="connsiteY5" fmla="*/ 3349256 h 6858000"/>
              <a:gd name="connsiteX6" fmla="*/ 6081335 w 7254156"/>
              <a:gd name="connsiteY6" fmla="*/ 825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4156" h="6858000">
                <a:moveTo>
                  <a:pt x="6009791" y="0"/>
                </a:moveTo>
                <a:lnTo>
                  <a:pt x="0" y="0"/>
                </a:lnTo>
                <a:lnTo>
                  <a:pt x="0" y="6858000"/>
                </a:lnTo>
                <a:lnTo>
                  <a:pt x="5866766" y="6858000"/>
                </a:lnTo>
                <a:lnTo>
                  <a:pt x="5919907" y="6802268"/>
                </a:lnTo>
                <a:cubicBezTo>
                  <a:pt x="6748899" y="5890265"/>
                  <a:pt x="7254156" y="4678759"/>
                  <a:pt x="7254156" y="3349256"/>
                </a:cubicBezTo>
                <a:cubicBezTo>
                  <a:pt x="7254156" y="2108387"/>
                  <a:pt x="6814021" y="970306"/>
                  <a:pt x="6081335" y="82585"/>
                </a:cubicBezTo>
                <a:close/>
              </a:path>
            </a:pathLst>
          </a:custGeom>
          <a:solidFill>
            <a:schemeClr val="accent6">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latin typeface="Lato Light" panose="020F0502020204030203" pitchFamily="34" charset="0"/>
            </a:endParaRPr>
          </a:p>
        </p:txBody>
      </p:sp>
      <p:sp>
        <p:nvSpPr>
          <p:cNvPr id="233" name="TextBox 232">
            <a:extLst>
              <a:ext uri="{FF2B5EF4-FFF2-40B4-BE49-F238E27FC236}">
                <a16:creationId xmlns:a16="http://schemas.microsoft.com/office/drawing/2014/main" id="{C9679DFC-6DA2-D54F-8A45-778FCB0DCC92}"/>
              </a:ext>
            </a:extLst>
          </p:cNvPr>
          <p:cNvSpPr txBox="1"/>
          <p:nvPr/>
        </p:nvSpPr>
        <p:spPr>
          <a:xfrm>
            <a:off x="176982" y="211386"/>
            <a:ext cx="11319694" cy="1015663"/>
          </a:xfrm>
          <a:prstGeom prst="rect">
            <a:avLst/>
          </a:prstGeom>
          <a:noFill/>
          <a:ln>
            <a:noFill/>
          </a:ln>
        </p:spPr>
        <p:txBody>
          <a:bodyPr wrap="square" rtlCol="0">
            <a:spAutoFit/>
          </a:bodyPr>
          <a:lstStyle/>
          <a:p>
            <a:pPr algn="ctr"/>
            <a:r>
              <a:rPr lang="en-US" sz="6000" b="1" dirty="0">
                <a:solidFill>
                  <a:schemeClr val="tx2"/>
                </a:solidFill>
                <a:latin typeface="Times New Roman" panose="02020603050405020304" pitchFamily="18" charset="0"/>
                <a:ea typeface="Lato Semibold" panose="020F0502020204030203" pitchFamily="34" charset="0"/>
                <a:cs typeface="Times New Roman" panose="02020603050405020304" pitchFamily="18" charset="0"/>
              </a:rPr>
              <a:t>Conflict Management</a:t>
            </a:r>
          </a:p>
        </p:txBody>
      </p:sp>
      <p:sp>
        <p:nvSpPr>
          <p:cNvPr id="239" name="TextBox 238">
            <a:extLst>
              <a:ext uri="{FF2B5EF4-FFF2-40B4-BE49-F238E27FC236}">
                <a16:creationId xmlns:a16="http://schemas.microsoft.com/office/drawing/2014/main" id="{D3E22B76-17D0-D540-AFAD-47DE3E164356}"/>
              </a:ext>
            </a:extLst>
          </p:cNvPr>
          <p:cNvSpPr txBox="1"/>
          <p:nvPr/>
        </p:nvSpPr>
        <p:spPr>
          <a:xfrm>
            <a:off x="176982" y="1322359"/>
            <a:ext cx="11828205" cy="5538504"/>
          </a:xfrm>
          <a:prstGeom prst="rect">
            <a:avLst/>
          </a:prstGeom>
          <a:noFill/>
        </p:spPr>
        <p:txBody>
          <a:bodyPr wrap="square" rtlCol="0">
            <a:spAutoFit/>
          </a:bodyPr>
          <a:lstStyle/>
          <a:p>
            <a:pPr lvl="2">
              <a:lnSpc>
                <a:spcPct val="200000"/>
              </a:lnSpc>
            </a:pPr>
            <a:r>
              <a:rPr lang="en-US" sz="20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Conflict management essentially involves the process of resolving conflict. During this process, negative outcomes of conflict are tackled while positive outcomes are enhanced (</a:t>
            </a:r>
            <a:r>
              <a:rPr lang="en-US" sz="2000" b="0" i="0" dirty="0" err="1">
                <a:solidFill>
                  <a:schemeClr val="bg1"/>
                </a:solidFill>
                <a:effectLst/>
                <a:latin typeface="Times New Roman" panose="02020603050405020304" pitchFamily="18" charset="0"/>
                <a:cs typeface="Times New Roman" panose="02020603050405020304" pitchFamily="18" charset="0"/>
              </a:rPr>
              <a:t>Elgoibar</a:t>
            </a:r>
            <a:r>
              <a:rPr lang="en-US" sz="2000" b="0" i="0" dirty="0">
                <a:solidFill>
                  <a:schemeClr val="bg1"/>
                </a:solidFill>
                <a:effectLst/>
                <a:latin typeface="Times New Roman" panose="02020603050405020304" pitchFamily="18" charset="0"/>
                <a:cs typeface="Times New Roman" panose="02020603050405020304" pitchFamily="18" charset="0"/>
              </a:rPr>
              <a:t>, </a:t>
            </a:r>
            <a:r>
              <a:rPr lang="en-US" sz="2000" b="0" i="0" dirty="0" err="1">
                <a:solidFill>
                  <a:schemeClr val="bg1"/>
                </a:solidFill>
                <a:effectLst/>
                <a:latin typeface="Times New Roman" panose="02020603050405020304" pitchFamily="18" charset="0"/>
                <a:cs typeface="Times New Roman" panose="02020603050405020304" pitchFamily="18" charset="0"/>
              </a:rPr>
              <a:t>Euwema</a:t>
            </a:r>
            <a:r>
              <a:rPr lang="en-US" sz="2000" dirty="0">
                <a:solidFill>
                  <a:schemeClr val="bg1"/>
                </a:solidFill>
                <a:latin typeface="Times New Roman" panose="02020603050405020304" pitchFamily="18" charset="0"/>
                <a:cs typeface="Times New Roman" panose="02020603050405020304" pitchFamily="18" charset="0"/>
              </a:rPr>
              <a:t> </a:t>
            </a:r>
            <a:r>
              <a:rPr lang="en-US" sz="2000" b="0" i="0" dirty="0">
                <a:solidFill>
                  <a:schemeClr val="bg1"/>
                </a:solidFill>
                <a:effectLst/>
                <a:latin typeface="Times New Roman" panose="02020603050405020304" pitchFamily="18" charset="0"/>
                <a:cs typeface="Times New Roman" panose="02020603050405020304" pitchFamily="18" charset="0"/>
              </a:rPr>
              <a:t>&amp; </a:t>
            </a:r>
            <a:r>
              <a:rPr lang="en-US" sz="2000" b="0" i="0" dirty="0" err="1">
                <a:solidFill>
                  <a:schemeClr val="bg1"/>
                </a:solidFill>
                <a:effectLst/>
                <a:latin typeface="Times New Roman" panose="02020603050405020304" pitchFamily="18" charset="0"/>
                <a:cs typeface="Times New Roman" panose="02020603050405020304" pitchFamily="18" charset="0"/>
              </a:rPr>
              <a:t>Munduate</a:t>
            </a:r>
            <a:r>
              <a:rPr lang="en-US" sz="2000" b="0" i="0" dirty="0">
                <a:solidFill>
                  <a:schemeClr val="bg1"/>
                </a:solidFill>
                <a:effectLst/>
                <a:latin typeface="Times New Roman" panose="02020603050405020304" pitchFamily="18" charset="0"/>
                <a:cs typeface="Times New Roman" panose="02020603050405020304" pitchFamily="18" charset="0"/>
              </a:rPr>
              <a:t>, 2017)</a:t>
            </a:r>
            <a:r>
              <a:rPr lang="en-US" sz="20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 Conflict management is an important leadership skill and used various tactics including:</a:t>
            </a:r>
          </a:p>
          <a:p>
            <a:pPr marL="2628900" lvl="5" indent="-342900">
              <a:lnSpc>
                <a:spcPct val="200000"/>
              </a:lnSpc>
              <a:buFont typeface="Wingdings" panose="05000000000000000000" pitchFamily="2" charset="2"/>
              <a:buChar char="q"/>
            </a:pPr>
            <a:r>
              <a:rPr lang="en-US" sz="20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Communication</a:t>
            </a:r>
          </a:p>
          <a:p>
            <a:pPr marL="2628900" lvl="5" indent="-342900">
              <a:lnSpc>
                <a:spcPct val="200000"/>
              </a:lnSpc>
              <a:buFont typeface="Wingdings" panose="05000000000000000000" pitchFamily="2" charset="2"/>
              <a:buChar char="q"/>
            </a:pPr>
            <a:r>
              <a:rPr lang="en-US" sz="20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Emotional intelligence</a:t>
            </a:r>
          </a:p>
          <a:p>
            <a:pPr marL="2628900" lvl="5" indent="-342900">
              <a:lnSpc>
                <a:spcPct val="200000"/>
              </a:lnSpc>
              <a:buFont typeface="Wingdings" panose="05000000000000000000" pitchFamily="2" charset="2"/>
              <a:buChar char="q"/>
            </a:pPr>
            <a:r>
              <a:rPr lang="en-US" sz="20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Creative problem solving</a:t>
            </a:r>
          </a:p>
          <a:p>
            <a:pPr marL="2628900" lvl="5" indent="-342900">
              <a:lnSpc>
                <a:spcPct val="200000"/>
              </a:lnSpc>
              <a:buFont typeface="Wingdings" panose="05000000000000000000" pitchFamily="2" charset="2"/>
              <a:buChar char="q"/>
            </a:pPr>
            <a:r>
              <a:rPr lang="en-US" sz="20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Impartiality</a:t>
            </a:r>
          </a:p>
          <a:p>
            <a:pPr marL="2628900" lvl="5" indent="-342900">
              <a:lnSpc>
                <a:spcPct val="200000"/>
              </a:lnSpc>
              <a:buFont typeface="Wingdings" panose="05000000000000000000" pitchFamily="2" charset="2"/>
              <a:buChar char="q"/>
            </a:pPr>
            <a:r>
              <a:rPr lang="en-US" sz="20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Positivity</a:t>
            </a:r>
          </a:p>
          <a:p>
            <a:pPr lvl="5">
              <a:lnSpc>
                <a:spcPct val="200000"/>
              </a:lnSpc>
            </a:pPr>
            <a:endParaRPr lang="en-US" sz="20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139A504-EE4F-4B25-AD73-BB8E50F87FB4}"/>
              </a:ext>
            </a:extLst>
          </p:cNvPr>
          <p:cNvPicPr>
            <a:picLocks noChangeAspect="1"/>
          </p:cNvPicPr>
          <p:nvPr/>
        </p:nvPicPr>
        <p:blipFill>
          <a:blip r:embed="rId4"/>
          <a:stretch>
            <a:fillRect/>
          </a:stretch>
        </p:blipFill>
        <p:spPr>
          <a:xfrm>
            <a:off x="6795911" y="3368890"/>
            <a:ext cx="4424318" cy="2876419"/>
          </a:xfrm>
          <a:prstGeom prst="rect">
            <a:avLst/>
          </a:prstGeom>
        </p:spPr>
      </p:pic>
    </p:spTree>
    <p:extLst>
      <p:ext uri="{BB962C8B-B14F-4D97-AF65-F5344CB8AC3E}">
        <p14:creationId xmlns:p14="http://schemas.microsoft.com/office/powerpoint/2010/main" val="3932196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66BAF4-B897-4642-996B-0DEEF0AD4C51}"/>
              </a:ext>
            </a:extLst>
          </p:cNvPr>
          <p:cNvSpPr txBox="1"/>
          <p:nvPr/>
        </p:nvSpPr>
        <p:spPr>
          <a:xfrm>
            <a:off x="168812" y="154745"/>
            <a:ext cx="11830930" cy="6634509"/>
          </a:xfrm>
          <a:prstGeom prst="rect">
            <a:avLst/>
          </a:prstGeom>
          <a:noFill/>
        </p:spPr>
        <p:txBody>
          <a:bodyPr wrap="square" rtlCol="0">
            <a:spAutoFit/>
          </a:bodyPr>
          <a:lstStyle/>
          <a:p>
            <a:pPr algn="ctr">
              <a:lnSpc>
                <a:spcPct val="200000"/>
              </a:lnSpc>
            </a:pPr>
            <a:r>
              <a:rPr lang="en-US" sz="2400" dirty="0">
                <a:solidFill>
                  <a:schemeClr val="bg1"/>
                </a:solidFill>
                <a:latin typeface="Times New Roman" panose="02020603050405020304" pitchFamily="18" charset="0"/>
                <a:cs typeface="Times New Roman" panose="02020603050405020304" pitchFamily="18" charset="0"/>
              </a:rPr>
              <a:t>References</a:t>
            </a:r>
          </a:p>
          <a:p>
            <a:pPr>
              <a:lnSpc>
                <a:spcPct val="200000"/>
              </a:lnSpc>
            </a:pPr>
            <a:r>
              <a:rPr lang="en-US" sz="2400" b="0" i="0" dirty="0">
                <a:solidFill>
                  <a:schemeClr val="bg1"/>
                </a:solidFill>
                <a:effectLst/>
                <a:latin typeface="Times New Roman" panose="02020603050405020304" pitchFamily="18" charset="0"/>
                <a:cs typeface="Times New Roman" panose="02020603050405020304" pitchFamily="18" charset="0"/>
              </a:rPr>
              <a:t>Speranza, C. R., &amp; Pierce, A. (2019). Development of a Personal Leadership Philosophy: An 	Experiential and Reflective Opportunity in the Graduate Classroom. </a:t>
            </a:r>
            <a:r>
              <a:rPr lang="en-US" sz="2400" b="0" i="1" dirty="0">
                <a:solidFill>
                  <a:schemeClr val="bg1"/>
                </a:solidFill>
                <a:effectLst/>
                <a:latin typeface="Times New Roman" panose="02020603050405020304" pitchFamily="18" charset="0"/>
                <a:cs typeface="Times New Roman" panose="02020603050405020304" pitchFamily="18" charset="0"/>
              </a:rPr>
              <a:t>Journal of 	Leadership Education</a:t>
            </a:r>
            <a:r>
              <a:rPr lang="en-US" sz="2400" b="0" i="0" dirty="0">
                <a:solidFill>
                  <a:schemeClr val="bg1"/>
                </a:solidFill>
                <a:effectLst/>
                <a:latin typeface="Times New Roman" panose="02020603050405020304" pitchFamily="18" charset="0"/>
                <a:cs typeface="Times New Roman" panose="02020603050405020304" pitchFamily="18" charset="0"/>
              </a:rPr>
              <a:t>, </a:t>
            </a:r>
            <a:r>
              <a:rPr lang="en-US" sz="2400" b="0" i="1" dirty="0">
                <a:solidFill>
                  <a:schemeClr val="bg1"/>
                </a:solidFill>
                <a:effectLst/>
                <a:latin typeface="Times New Roman" panose="02020603050405020304" pitchFamily="18" charset="0"/>
                <a:cs typeface="Times New Roman" panose="02020603050405020304" pitchFamily="18" charset="0"/>
              </a:rPr>
              <a:t>18</a:t>
            </a:r>
            <a:r>
              <a:rPr lang="en-US" sz="2400" b="0" i="0" dirty="0">
                <a:solidFill>
                  <a:schemeClr val="bg1"/>
                </a:solidFill>
                <a:effectLst/>
                <a:latin typeface="Times New Roman" panose="02020603050405020304" pitchFamily="18" charset="0"/>
                <a:cs typeface="Times New Roman" panose="02020603050405020304" pitchFamily="18" charset="0"/>
              </a:rPr>
              <a:t>(3).</a:t>
            </a:r>
          </a:p>
          <a:p>
            <a:pPr>
              <a:lnSpc>
                <a:spcPct val="200000"/>
              </a:lnSpc>
            </a:pPr>
            <a:r>
              <a:rPr lang="en-US" sz="2400" b="0" i="0" dirty="0" err="1">
                <a:solidFill>
                  <a:schemeClr val="bg1"/>
                </a:solidFill>
                <a:effectLst/>
                <a:latin typeface="Times New Roman" panose="02020603050405020304" pitchFamily="18" charset="0"/>
                <a:cs typeface="Times New Roman" panose="02020603050405020304" pitchFamily="18" charset="0"/>
              </a:rPr>
              <a:t>Rahardja</a:t>
            </a:r>
            <a:r>
              <a:rPr lang="en-US" sz="2400" b="0" i="0" dirty="0">
                <a:solidFill>
                  <a:schemeClr val="bg1"/>
                </a:solidFill>
                <a:effectLst/>
                <a:latin typeface="Times New Roman" panose="02020603050405020304" pitchFamily="18" charset="0"/>
                <a:cs typeface="Times New Roman" panose="02020603050405020304" pitchFamily="18" charset="0"/>
              </a:rPr>
              <a:t>, U., </a:t>
            </a:r>
            <a:r>
              <a:rPr lang="en-US" sz="2400" b="0" i="0" dirty="0" err="1">
                <a:solidFill>
                  <a:schemeClr val="bg1"/>
                </a:solidFill>
                <a:effectLst/>
                <a:latin typeface="Times New Roman" panose="02020603050405020304" pitchFamily="18" charset="0"/>
                <a:cs typeface="Times New Roman" panose="02020603050405020304" pitchFamily="18" charset="0"/>
              </a:rPr>
              <a:t>Moein</a:t>
            </a:r>
            <a:r>
              <a:rPr lang="en-US" sz="2400" b="0" i="0" dirty="0">
                <a:solidFill>
                  <a:schemeClr val="bg1"/>
                </a:solidFill>
                <a:effectLst/>
                <a:latin typeface="Times New Roman" panose="02020603050405020304" pitchFamily="18" charset="0"/>
                <a:cs typeface="Times New Roman" panose="02020603050405020304" pitchFamily="18" charset="0"/>
              </a:rPr>
              <a:t>, A., &amp; </a:t>
            </a:r>
            <a:r>
              <a:rPr lang="en-US" sz="2400" b="0" i="0" dirty="0" err="1">
                <a:solidFill>
                  <a:schemeClr val="bg1"/>
                </a:solidFill>
                <a:effectLst/>
                <a:latin typeface="Times New Roman" panose="02020603050405020304" pitchFamily="18" charset="0"/>
                <a:cs typeface="Times New Roman" panose="02020603050405020304" pitchFamily="18" charset="0"/>
              </a:rPr>
              <a:t>Lutfiani</a:t>
            </a:r>
            <a:r>
              <a:rPr lang="en-US" sz="2400" b="0" i="0" dirty="0">
                <a:solidFill>
                  <a:schemeClr val="bg1"/>
                </a:solidFill>
                <a:effectLst/>
                <a:latin typeface="Times New Roman" panose="02020603050405020304" pitchFamily="18" charset="0"/>
                <a:cs typeface="Times New Roman" panose="02020603050405020304" pitchFamily="18" charset="0"/>
              </a:rPr>
              <a:t>, N. (2018). Leadership, competency, working motivation 	and performance of high private education lecturer with institution accreditation B: 	Area </a:t>
            </a:r>
            <a:r>
              <a:rPr lang="en-US" sz="2400" b="0" i="0" dirty="0" err="1">
                <a:solidFill>
                  <a:schemeClr val="bg1"/>
                </a:solidFill>
                <a:effectLst/>
                <a:latin typeface="Times New Roman" panose="02020603050405020304" pitchFamily="18" charset="0"/>
                <a:cs typeface="Times New Roman" panose="02020603050405020304" pitchFamily="18" charset="0"/>
              </a:rPr>
              <a:t>kopertis</a:t>
            </a:r>
            <a:r>
              <a:rPr lang="en-US" sz="2400" b="0" i="0" dirty="0">
                <a:solidFill>
                  <a:schemeClr val="bg1"/>
                </a:solidFill>
                <a:effectLst/>
                <a:latin typeface="Times New Roman" panose="02020603050405020304" pitchFamily="18" charset="0"/>
                <a:cs typeface="Times New Roman" panose="02020603050405020304" pitchFamily="18" charset="0"/>
              </a:rPr>
              <a:t> IV Banten province. </a:t>
            </a:r>
            <a:r>
              <a:rPr lang="en-US" sz="2400" b="0" i="1" dirty="0">
                <a:solidFill>
                  <a:schemeClr val="bg1"/>
                </a:solidFill>
                <a:effectLst/>
                <a:latin typeface="Times New Roman" panose="02020603050405020304" pitchFamily="18" charset="0"/>
                <a:cs typeface="Times New Roman" panose="02020603050405020304" pitchFamily="18" charset="0"/>
              </a:rPr>
              <a:t>Man India</a:t>
            </a:r>
            <a:r>
              <a:rPr lang="en-US" sz="2400" b="0" i="0" dirty="0">
                <a:solidFill>
                  <a:schemeClr val="bg1"/>
                </a:solidFill>
                <a:effectLst/>
                <a:latin typeface="Times New Roman" panose="02020603050405020304" pitchFamily="18" charset="0"/>
                <a:cs typeface="Times New Roman" panose="02020603050405020304" pitchFamily="18" charset="0"/>
              </a:rPr>
              <a:t>, </a:t>
            </a:r>
            <a:r>
              <a:rPr lang="en-US" sz="2400" b="0" i="1" dirty="0">
                <a:solidFill>
                  <a:schemeClr val="bg1"/>
                </a:solidFill>
                <a:effectLst/>
                <a:latin typeface="Times New Roman" panose="02020603050405020304" pitchFamily="18" charset="0"/>
                <a:cs typeface="Times New Roman" panose="02020603050405020304" pitchFamily="18" charset="0"/>
              </a:rPr>
              <a:t>97</a:t>
            </a:r>
            <a:r>
              <a:rPr lang="en-US" sz="2400" b="0" i="0" dirty="0">
                <a:solidFill>
                  <a:schemeClr val="bg1"/>
                </a:solidFill>
                <a:effectLst/>
                <a:latin typeface="Times New Roman" panose="02020603050405020304" pitchFamily="18" charset="0"/>
                <a:cs typeface="Times New Roman" panose="02020603050405020304" pitchFamily="18" charset="0"/>
              </a:rPr>
              <a:t>(24), 179-192.</a:t>
            </a:r>
          </a:p>
          <a:p>
            <a:pPr>
              <a:lnSpc>
                <a:spcPct val="200000"/>
              </a:lnSpc>
            </a:pPr>
            <a:r>
              <a:rPr lang="en-US" sz="2400" b="0" i="0" dirty="0" err="1">
                <a:solidFill>
                  <a:schemeClr val="bg1"/>
                </a:solidFill>
                <a:effectLst/>
                <a:latin typeface="Times New Roman" panose="02020603050405020304" pitchFamily="18" charset="0"/>
                <a:cs typeface="Times New Roman" panose="02020603050405020304" pitchFamily="18" charset="0"/>
              </a:rPr>
              <a:t>Elgoibar</a:t>
            </a:r>
            <a:r>
              <a:rPr lang="en-US" sz="2400" b="0" i="0" dirty="0">
                <a:solidFill>
                  <a:schemeClr val="bg1"/>
                </a:solidFill>
                <a:effectLst/>
                <a:latin typeface="Times New Roman" panose="02020603050405020304" pitchFamily="18" charset="0"/>
                <a:cs typeface="Times New Roman" panose="02020603050405020304" pitchFamily="18" charset="0"/>
              </a:rPr>
              <a:t>, P., </a:t>
            </a:r>
            <a:r>
              <a:rPr lang="en-US" sz="2400" b="0" i="0" dirty="0" err="1">
                <a:solidFill>
                  <a:schemeClr val="bg1"/>
                </a:solidFill>
                <a:effectLst/>
                <a:latin typeface="Times New Roman" panose="02020603050405020304" pitchFamily="18" charset="0"/>
                <a:cs typeface="Times New Roman" panose="02020603050405020304" pitchFamily="18" charset="0"/>
              </a:rPr>
              <a:t>Euwema</a:t>
            </a:r>
            <a:r>
              <a:rPr lang="en-US" sz="2400" b="0" i="0" dirty="0">
                <a:solidFill>
                  <a:schemeClr val="bg1"/>
                </a:solidFill>
                <a:effectLst/>
                <a:latin typeface="Times New Roman" panose="02020603050405020304" pitchFamily="18" charset="0"/>
                <a:cs typeface="Times New Roman" panose="02020603050405020304" pitchFamily="18" charset="0"/>
              </a:rPr>
              <a:t>, M., &amp; </a:t>
            </a:r>
            <a:r>
              <a:rPr lang="en-US" sz="2400" b="0" i="0" dirty="0" err="1">
                <a:solidFill>
                  <a:schemeClr val="bg1"/>
                </a:solidFill>
                <a:effectLst/>
                <a:latin typeface="Times New Roman" panose="02020603050405020304" pitchFamily="18" charset="0"/>
                <a:cs typeface="Times New Roman" panose="02020603050405020304" pitchFamily="18" charset="0"/>
              </a:rPr>
              <a:t>Munduate</a:t>
            </a:r>
            <a:r>
              <a:rPr lang="en-US" sz="2400" b="0" i="0" dirty="0">
                <a:solidFill>
                  <a:schemeClr val="bg1"/>
                </a:solidFill>
                <a:effectLst/>
                <a:latin typeface="Times New Roman" panose="02020603050405020304" pitchFamily="18" charset="0"/>
                <a:cs typeface="Times New Roman" panose="02020603050405020304" pitchFamily="18" charset="0"/>
              </a:rPr>
              <a:t>, L. (2017). Conflict management. In </a:t>
            </a:r>
            <a:r>
              <a:rPr lang="en-US" sz="2400" b="0" i="1" dirty="0">
                <a:solidFill>
                  <a:schemeClr val="bg1"/>
                </a:solidFill>
                <a:effectLst/>
                <a:latin typeface="Times New Roman" panose="02020603050405020304" pitchFamily="18" charset="0"/>
                <a:cs typeface="Times New Roman" panose="02020603050405020304" pitchFamily="18" charset="0"/>
              </a:rPr>
              <a:t>Oxford research 	encyclopedia of psychology</a:t>
            </a:r>
            <a:r>
              <a:rPr lang="en-US" sz="2400" b="0" i="0" dirty="0">
                <a:solidFill>
                  <a:schemeClr val="bg1"/>
                </a:solidFill>
                <a:effectLst/>
                <a:latin typeface="Arial" panose="020B0604020202020204" pitchFamily="34" charset="0"/>
              </a:rPr>
              <a:t>.</a:t>
            </a:r>
            <a:endParaRPr lang="en-US" sz="2400" dirty="0">
              <a:solidFill>
                <a:schemeClr val="bg1"/>
              </a:solidFill>
            </a:endParaRPr>
          </a:p>
        </p:txBody>
      </p:sp>
    </p:spTree>
    <p:extLst>
      <p:ext uri="{BB962C8B-B14F-4D97-AF65-F5344CB8AC3E}">
        <p14:creationId xmlns:p14="http://schemas.microsoft.com/office/powerpoint/2010/main" val="4291295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1E645B5-997A-2B4D-A26F-B696FF656CF6}"/>
              </a:ext>
            </a:extLst>
          </p:cNvPr>
          <p:cNvPicPr>
            <a:picLocks noGrp="1" noChangeAspect="1"/>
          </p:cNvPicPr>
          <p:nvPr>
            <p:ph type="pic" sz="quarter" idx="15"/>
          </p:nvPr>
        </p:nvPicPr>
        <p:blipFill>
          <a:blip r:embed="rId3"/>
          <a:srcRect/>
          <a:stretch/>
        </p:blipFill>
        <p:spPr>
          <a:xfrm>
            <a:off x="0" y="-1"/>
            <a:ext cx="11972809" cy="6857999"/>
          </a:xfrm>
        </p:spPr>
      </p:pic>
      <p:sp>
        <p:nvSpPr>
          <p:cNvPr id="10" name="Freeform 9">
            <a:extLst>
              <a:ext uri="{FF2B5EF4-FFF2-40B4-BE49-F238E27FC236}">
                <a16:creationId xmlns:a16="http://schemas.microsoft.com/office/drawing/2014/main" id="{8ECF8CF7-A278-CE41-A67A-FC29111C5682}"/>
              </a:ext>
            </a:extLst>
          </p:cNvPr>
          <p:cNvSpPr>
            <a:spLocks noChangeAspect="1"/>
          </p:cNvSpPr>
          <p:nvPr/>
        </p:nvSpPr>
        <p:spPr>
          <a:xfrm flipH="1">
            <a:off x="0" y="0"/>
            <a:ext cx="12192000" cy="6858000"/>
          </a:xfrm>
          <a:custGeom>
            <a:avLst/>
            <a:gdLst>
              <a:gd name="connsiteX0" fmla="*/ 6009791 w 7254156"/>
              <a:gd name="connsiteY0" fmla="*/ 0 h 6858000"/>
              <a:gd name="connsiteX1" fmla="*/ 0 w 7254156"/>
              <a:gd name="connsiteY1" fmla="*/ 0 h 6858000"/>
              <a:gd name="connsiteX2" fmla="*/ 0 w 7254156"/>
              <a:gd name="connsiteY2" fmla="*/ 6858000 h 6858000"/>
              <a:gd name="connsiteX3" fmla="*/ 5866766 w 7254156"/>
              <a:gd name="connsiteY3" fmla="*/ 6858000 h 6858000"/>
              <a:gd name="connsiteX4" fmla="*/ 5919907 w 7254156"/>
              <a:gd name="connsiteY4" fmla="*/ 6802268 h 6858000"/>
              <a:gd name="connsiteX5" fmla="*/ 7254156 w 7254156"/>
              <a:gd name="connsiteY5" fmla="*/ 3349256 h 6858000"/>
              <a:gd name="connsiteX6" fmla="*/ 6081335 w 7254156"/>
              <a:gd name="connsiteY6" fmla="*/ 825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4156" h="6858000">
                <a:moveTo>
                  <a:pt x="6009791" y="0"/>
                </a:moveTo>
                <a:lnTo>
                  <a:pt x="0" y="0"/>
                </a:lnTo>
                <a:lnTo>
                  <a:pt x="0" y="6858000"/>
                </a:lnTo>
                <a:lnTo>
                  <a:pt x="5866766" y="6858000"/>
                </a:lnTo>
                <a:lnTo>
                  <a:pt x="5919907" y="6802268"/>
                </a:lnTo>
                <a:cubicBezTo>
                  <a:pt x="6748899" y="5890265"/>
                  <a:pt x="7254156" y="4678759"/>
                  <a:pt x="7254156" y="3349256"/>
                </a:cubicBezTo>
                <a:cubicBezTo>
                  <a:pt x="7254156" y="2108387"/>
                  <a:pt x="6814021" y="970306"/>
                  <a:pt x="6081335" y="82585"/>
                </a:cubicBezTo>
                <a:close/>
              </a:path>
            </a:pathLst>
          </a:custGeom>
          <a:solidFill>
            <a:schemeClr val="accent6">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latin typeface="Lato Light" panose="020F0502020204030203" pitchFamily="34" charset="0"/>
            </a:endParaRPr>
          </a:p>
        </p:txBody>
      </p:sp>
      <p:sp>
        <p:nvSpPr>
          <p:cNvPr id="233" name="TextBox 232">
            <a:extLst>
              <a:ext uri="{FF2B5EF4-FFF2-40B4-BE49-F238E27FC236}">
                <a16:creationId xmlns:a16="http://schemas.microsoft.com/office/drawing/2014/main" id="{C9679DFC-6DA2-D54F-8A45-778FCB0DCC92}"/>
              </a:ext>
            </a:extLst>
          </p:cNvPr>
          <p:cNvSpPr txBox="1"/>
          <p:nvPr/>
        </p:nvSpPr>
        <p:spPr>
          <a:xfrm>
            <a:off x="176982" y="211386"/>
            <a:ext cx="11319694" cy="1015663"/>
          </a:xfrm>
          <a:prstGeom prst="rect">
            <a:avLst/>
          </a:prstGeom>
          <a:noFill/>
          <a:ln>
            <a:noFill/>
          </a:ln>
        </p:spPr>
        <p:txBody>
          <a:bodyPr wrap="square" rtlCol="0">
            <a:spAutoFit/>
          </a:bodyPr>
          <a:lstStyle/>
          <a:p>
            <a:pPr algn="ctr"/>
            <a:r>
              <a:rPr lang="en-US" sz="6000" b="1" dirty="0">
                <a:solidFill>
                  <a:schemeClr val="tx2"/>
                </a:solidFill>
                <a:latin typeface="Times New Roman" panose="02020603050405020304" pitchFamily="18" charset="0"/>
                <a:ea typeface="Lato Semibold" panose="020F0502020204030203" pitchFamily="34" charset="0"/>
                <a:cs typeface="Times New Roman" panose="02020603050405020304" pitchFamily="18" charset="0"/>
              </a:rPr>
              <a:t>Introduction</a:t>
            </a:r>
          </a:p>
        </p:txBody>
      </p:sp>
      <p:sp>
        <p:nvSpPr>
          <p:cNvPr id="239" name="TextBox 238">
            <a:extLst>
              <a:ext uri="{FF2B5EF4-FFF2-40B4-BE49-F238E27FC236}">
                <a16:creationId xmlns:a16="http://schemas.microsoft.com/office/drawing/2014/main" id="{D3E22B76-17D0-D540-AFAD-47DE3E164356}"/>
              </a:ext>
            </a:extLst>
          </p:cNvPr>
          <p:cNvSpPr txBox="1"/>
          <p:nvPr/>
        </p:nvSpPr>
        <p:spPr>
          <a:xfrm>
            <a:off x="176982" y="1322359"/>
            <a:ext cx="11828205" cy="3903954"/>
          </a:xfrm>
          <a:prstGeom prst="rect">
            <a:avLst/>
          </a:prstGeom>
          <a:noFill/>
        </p:spPr>
        <p:txBody>
          <a:bodyPr wrap="square" rtlCol="0">
            <a:spAutoFit/>
          </a:bodyPr>
          <a:lstStyle/>
          <a:p>
            <a:pPr>
              <a:lnSpc>
                <a:spcPct val="150000"/>
              </a:lnSpc>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Leadership can be described as the ability to inspire courage in other people. A leader has to cultivate courage within him or herself before inspiring or provoking courage in other people. A personal leadership portfolio reflects activities, accomplishments, experiences, programs and skills that have contributed to ones personal leadership development. This leadership portfolio demonstrates my leadership skills through individual accomplishments and related personal experiences. In this portfolio, I will illustrate my personal values, vision, mission, goals, leadership philosophy, and leadership skills I acquired through my personal experiences. </a:t>
            </a:r>
          </a:p>
        </p:txBody>
      </p:sp>
    </p:spTree>
    <p:extLst>
      <p:ext uri="{BB962C8B-B14F-4D97-AF65-F5344CB8AC3E}">
        <p14:creationId xmlns:p14="http://schemas.microsoft.com/office/powerpoint/2010/main" val="472338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1E645B5-997A-2B4D-A26F-B696FF656CF6}"/>
              </a:ext>
            </a:extLst>
          </p:cNvPr>
          <p:cNvPicPr>
            <a:picLocks noGrp="1" noChangeAspect="1"/>
          </p:cNvPicPr>
          <p:nvPr>
            <p:ph type="pic" sz="quarter" idx="15"/>
          </p:nvPr>
        </p:nvPicPr>
        <p:blipFill>
          <a:blip r:embed="rId3"/>
          <a:srcRect/>
          <a:stretch/>
        </p:blipFill>
        <p:spPr>
          <a:xfrm>
            <a:off x="0" y="102077"/>
            <a:ext cx="12000270" cy="6653846"/>
          </a:xfrm>
        </p:spPr>
      </p:pic>
      <p:sp>
        <p:nvSpPr>
          <p:cNvPr id="10" name="Freeform 9">
            <a:extLst>
              <a:ext uri="{FF2B5EF4-FFF2-40B4-BE49-F238E27FC236}">
                <a16:creationId xmlns:a16="http://schemas.microsoft.com/office/drawing/2014/main" id="{8ECF8CF7-A278-CE41-A67A-FC29111C5682}"/>
              </a:ext>
            </a:extLst>
          </p:cNvPr>
          <p:cNvSpPr>
            <a:spLocks noChangeAspect="1"/>
          </p:cNvSpPr>
          <p:nvPr/>
        </p:nvSpPr>
        <p:spPr>
          <a:xfrm flipH="1">
            <a:off x="0" y="0"/>
            <a:ext cx="12192000" cy="6858000"/>
          </a:xfrm>
          <a:custGeom>
            <a:avLst/>
            <a:gdLst>
              <a:gd name="connsiteX0" fmla="*/ 6009791 w 7254156"/>
              <a:gd name="connsiteY0" fmla="*/ 0 h 6858000"/>
              <a:gd name="connsiteX1" fmla="*/ 0 w 7254156"/>
              <a:gd name="connsiteY1" fmla="*/ 0 h 6858000"/>
              <a:gd name="connsiteX2" fmla="*/ 0 w 7254156"/>
              <a:gd name="connsiteY2" fmla="*/ 6858000 h 6858000"/>
              <a:gd name="connsiteX3" fmla="*/ 5866766 w 7254156"/>
              <a:gd name="connsiteY3" fmla="*/ 6858000 h 6858000"/>
              <a:gd name="connsiteX4" fmla="*/ 5919907 w 7254156"/>
              <a:gd name="connsiteY4" fmla="*/ 6802268 h 6858000"/>
              <a:gd name="connsiteX5" fmla="*/ 7254156 w 7254156"/>
              <a:gd name="connsiteY5" fmla="*/ 3349256 h 6858000"/>
              <a:gd name="connsiteX6" fmla="*/ 6081335 w 7254156"/>
              <a:gd name="connsiteY6" fmla="*/ 825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4156" h="6858000">
                <a:moveTo>
                  <a:pt x="6009791" y="0"/>
                </a:moveTo>
                <a:lnTo>
                  <a:pt x="0" y="0"/>
                </a:lnTo>
                <a:lnTo>
                  <a:pt x="0" y="6858000"/>
                </a:lnTo>
                <a:lnTo>
                  <a:pt x="5866766" y="6858000"/>
                </a:lnTo>
                <a:lnTo>
                  <a:pt x="5919907" y="6802268"/>
                </a:lnTo>
                <a:cubicBezTo>
                  <a:pt x="6748899" y="5890265"/>
                  <a:pt x="7254156" y="4678759"/>
                  <a:pt x="7254156" y="3349256"/>
                </a:cubicBezTo>
                <a:cubicBezTo>
                  <a:pt x="7254156" y="2108387"/>
                  <a:pt x="6814021" y="970306"/>
                  <a:pt x="6081335" y="82585"/>
                </a:cubicBezTo>
                <a:close/>
              </a:path>
            </a:pathLst>
          </a:custGeom>
          <a:solidFill>
            <a:schemeClr val="accent6">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latin typeface="Lato Light" panose="020F0502020204030203" pitchFamily="34" charset="0"/>
            </a:endParaRPr>
          </a:p>
        </p:txBody>
      </p:sp>
      <p:sp>
        <p:nvSpPr>
          <p:cNvPr id="233" name="TextBox 232">
            <a:extLst>
              <a:ext uri="{FF2B5EF4-FFF2-40B4-BE49-F238E27FC236}">
                <a16:creationId xmlns:a16="http://schemas.microsoft.com/office/drawing/2014/main" id="{C9679DFC-6DA2-D54F-8A45-778FCB0DCC92}"/>
              </a:ext>
            </a:extLst>
          </p:cNvPr>
          <p:cNvSpPr txBox="1"/>
          <p:nvPr/>
        </p:nvSpPr>
        <p:spPr>
          <a:xfrm>
            <a:off x="191730" y="211386"/>
            <a:ext cx="11304946" cy="1015663"/>
          </a:xfrm>
          <a:prstGeom prst="rect">
            <a:avLst/>
          </a:prstGeom>
          <a:noFill/>
          <a:ln>
            <a:noFill/>
          </a:ln>
        </p:spPr>
        <p:txBody>
          <a:bodyPr wrap="square" rtlCol="0">
            <a:spAutoFit/>
          </a:bodyPr>
          <a:lstStyle/>
          <a:p>
            <a:pPr algn="ctr"/>
            <a:r>
              <a:rPr lang="en-US" sz="6000" b="1" dirty="0">
                <a:solidFill>
                  <a:schemeClr val="tx2"/>
                </a:solidFill>
                <a:latin typeface="Times New Roman" panose="02020603050405020304" pitchFamily="18" charset="0"/>
                <a:ea typeface="Lato Semibold" panose="020F0502020204030203" pitchFamily="34" charset="0"/>
                <a:cs typeface="Times New Roman" panose="02020603050405020304" pitchFamily="18" charset="0"/>
              </a:rPr>
              <a:t>Vision</a:t>
            </a:r>
          </a:p>
        </p:txBody>
      </p:sp>
      <p:sp>
        <p:nvSpPr>
          <p:cNvPr id="239" name="TextBox 238">
            <a:extLst>
              <a:ext uri="{FF2B5EF4-FFF2-40B4-BE49-F238E27FC236}">
                <a16:creationId xmlns:a16="http://schemas.microsoft.com/office/drawing/2014/main" id="{D3E22B76-17D0-D540-AFAD-47DE3E164356}"/>
              </a:ext>
            </a:extLst>
          </p:cNvPr>
          <p:cNvSpPr txBox="1"/>
          <p:nvPr/>
        </p:nvSpPr>
        <p:spPr>
          <a:xfrm>
            <a:off x="781665" y="1322359"/>
            <a:ext cx="11173268" cy="5565947"/>
          </a:xfrm>
          <a:prstGeom prst="rect">
            <a:avLst/>
          </a:prstGeom>
          <a:noFill/>
        </p:spPr>
        <p:txBody>
          <a:bodyPr wrap="square" rtlCol="0">
            <a:spAutoFit/>
          </a:bodyPr>
          <a:lstStyle/>
          <a:p>
            <a:pPr>
              <a:lnSpc>
                <a:spcPct val="150000"/>
              </a:lnSpc>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A personal vision statement states what I want to achieve personally and professionally in future. It helps keep myself on track. A personal vision statement acts as a guide in important life decision making, planning how to achieve goals and realizing the dreams. </a:t>
            </a:r>
          </a:p>
          <a:p>
            <a:pPr marL="457200" indent="-457200">
              <a:lnSpc>
                <a:spcPct val="150000"/>
              </a:lnSpc>
              <a:buFont typeface="Wingdings" panose="05000000000000000000" pitchFamily="2" charset="2"/>
              <a:buChar char="ü"/>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My personal leadership vision is to: consistently lead with  fairness, humility and integrity. To mentor other people through honest communication and creating an enjoyable, and respectable professional working environment. </a:t>
            </a:r>
          </a:p>
          <a:p>
            <a:pPr marL="457200" indent="-457200">
              <a:lnSpc>
                <a:spcPct val="150000"/>
              </a:lnSpc>
              <a:buFont typeface="Wingdings" panose="05000000000000000000" pitchFamily="2" charset="2"/>
              <a:buChar char="ü"/>
            </a:pPr>
            <a:endPar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endParaRPr>
          </a:p>
          <a:p>
            <a:pPr>
              <a:lnSpc>
                <a:spcPct val="150000"/>
              </a:lnSpc>
            </a:pPr>
            <a:endPar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endParaRPr>
          </a:p>
          <a:p>
            <a:pPr marL="457200" indent="-457200">
              <a:lnSpc>
                <a:spcPct val="150000"/>
              </a:lnSpc>
              <a:buFont typeface="Wingdings" panose="05000000000000000000" pitchFamily="2" charset="2"/>
              <a:buChar char="ü"/>
            </a:pPr>
            <a:endPar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endParaRPr>
          </a:p>
          <a:p>
            <a:pPr marL="457200" indent="-457200">
              <a:lnSpc>
                <a:spcPct val="150000"/>
              </a:lnSpc>
              <a:buFont typeface="Wingdings" panose="05000000000000000000" pitchFamily="2" charset="2"/>
              <a:buChar char="ü"/>
            </a:pPr>
            <a:endPar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C6B10700-DA38-4D89-B78A-2AFB83D95F93}"/>
              </a:ext>
            </a:extLst>
          </p:cNvPr>
          <p:cNvPicPr>
            <a:picLocks noChangeAspect="1"/>
          </p:cNvPicPr>
          <p:nvPr/>
        </p:nvPicPr>
        <p:blipFill>
          <a:blip r:embed="rId4"/>
          <a:stretch>
            <a:fillRect/>
          </a:stretch>
        </p:blipFill>
        <p:spPr>
          <a:xfrm>
            <a:off x="9053689" y="4154311"/>
            <a:ext cx="2901244" cy="2359378"/>
          </a:xfrm>
          <a:prstGeom prst="rect">
            <a:avLst/>
          </a:prstGeom>
        </p:spPr>
      </p:pic>
    </p:spTree>
    <p:extLst>
      <p:ext uri="{BB962C8B-B14F-4D97-AF65-F5344CB8AC3E}">
        <p14:creationId xmlns:p14="http://schemas.microsoft.com/office/powerpoint/2010/main" val="293617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1E645B5-997A-2B4D-A26F-B696FF656CF6}"/>
              </a:ext>
            </a:extLst>
          </p:cNvPr>
          <p:cNvPicPr>
            <a:picLocks noGrp="1" noChangeAspect="1"/>
          </p:cNvPicPr>
          <p:nvPr>
            <p:ph type="pic" sz="quarter" idx="15"/>
          </p:nvPr>
        </p:nvPicPr>
        <p:blipFill>
          <a:blip r:embed="rId3"/>
          <a:srcRect/>
          <a:stretch/>
        </p:blipFill>
        <p:spPr>
          <a:xfrm>
            <a:off x="0" y="-1"/>
            <a:ext cx="11972809" cy="6857999"/>
          </a:xfrm>
        </p:spPr>
      </p:pic>
      <p:sp>
        <p:nvSpPr>
          <p:cNvPr id="10" name="Freeform 9">
            <a:extLst>
              <a:ext uri="{FF2B5EF4-FFF2-40B4-BE49-F238E27FC236}">
                <a16:creationId xmlns:a16="http://schemas.microsoft.com/office/drawing/2014/main" id="{8ECF8CF7-A278-CE41-A67A-FC29111C5682}"/>
              </a:ext>
            </a:extLst>
          </p:cNvPr>
          <p:cNvSpPr>
            <a:spLocks noChangeAspect="1"/>
          </p:cNvSpPr>
          <p:nvPr/>
        </p:nvSpPr>
        <p:spPr>
          <a:xfrm flipH="1">
            <a:off x="0" y="0"/>
            <a:ext cx="12192000" cy="6858000"/>
          </a:xfrm>
          <a:custGeom>
            <a:avLst/>
            <a:gdLst>
              <a:gd name="connsiteX0" fmla="*/ 6009791 w 7254156"/>
              <a:gd name="connsiteY0" fmla="*/ 0 h 6858000"/>
              <a:gd name="connsiteX1" fmla="*/ 0 w 7254156"/>
              <a:gd name="connsiteY1" fmla="*/ 0 h 6858000"/>
              <a:gd name="connsiteX2" fmla="*/ 0 w 7254156"/>
              <a:gd name="connsiteY2" fmla="*/ 6858000 h 6858000"/>
              <a:gd name="connsiteX3" fmla="*/ 5866766 w 7254156"/>
              <a:gd name="connsiteY3" fmla="*/ 6858000 h 6858000"/>
              <a:gd name="connsiteX4" fmla="*/ 5919907 w 7254156"/>
              <a:gd name="connsiteY4" fmla="*/ 6802268 h 6858000"/>
              <a:gd name="connsiteX5" fmla="*/ 7254156 w 7254156"/>
              <a:gd name="connsiteY5" fmla="*/ 3349256 h 6858000"/>
              <a:gd name="connsiteX6" fmla="*/ 6081335 w 7254156"/>
              <a:gd name="connsiteY6" fmla="*/ 825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4156" h="6858000">
                <a:moveTo>
                  <a:pt x="6009791" y="0"/>
                </a:moveTo>
                <a:lnTo>
                  <a:pt x="0" y="0"/>
                </a:lnTo>
                <a:lnTo>
                  <a:pt x="0" y="6858000"/>
                </a:lnTo>
                <a:lnTo>
                  <a:pt x="5866766" y="6858000"/>
                </a:lnTo>
                <a:lnTo>
                  <a:pt x="5919907" y="6802268"/>
                </a:lnTo>
                <a:cubicBezTo>
                  <a:pt x="6748899" y="5890265"/>
                  <a:pt x="7254156" y="4678759"/>
                  <a:pt x="7254156" y="3349256"/>
                </a:cubicBezTo>
                <a:cubicBezTo>
                  <a:pt x="7254156" y="2108387"/>
                  <a:pt x="6814021" y="970306"/>
                  <a:pt x="6081335" y="82585"/>
                </a:cubicBezTo>
                <a:close/>
              </a:path>
            </a:pathLst>
          </a:custGeom>
          <a:solidFill>
            <a:schemeClr val="accent6">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latin typeface="Lato Light" panose="020F0502020204030203" pitchFamily="34" charset="0"/>
            </a:endParaRPr>
          </a:p>
        </p:txBody>
      </p:sp>
      <p:sp>
        <p:nvSpPr>
          <p:cNvPr id="233" name="TextBox 232">
            <a:extLst>
              <a:ext uri="{FF2B5EF4-FFF2-40B4-BE49-F238E27FC236}">
                <a16:creationId xmlns:a16="http://schemas.microsoft.com/office/drawing/2014/main" id="{C9679DFC-6DA2-D54F-8A45-778FCB0DCC92}"/>
              </a:ext>
            </a:extLst>
          </p:cNvPr>
          <p:cNvSpPr txBox="1"/>
          <p:nvPr/>
        </p:nvSpPr>
        <p:spPr>
          <a:xfrm>
            <a:off x="176982" y="211386"/>
            <a:ext cx="11319694" cy="1015663"/>
          </a:xfrm>
          <a:prstGeom prst="rect">
            <a:avLst/>
          </a:prstGeom>
          <a:noFill/>
          <a:ln>
            <a:noFill/>
          </a:ln>
        </p:spPr>
        <p:txBody>
          <a:bodyPr wrap="square" rtlCol="0">
            <a:spAutoFit/>
          </a:bodyPr>
          <a:lstStyle/>
          <a:p>
            <a:pPr algn="ctr"/>
            <a:r>
              <a:rPr lang="en-US" sz="6000" b="1" dirty="0">
                <a:solidFill>
                  <a:schemeClr val="tx2"/>
                </a:solidFill>
                <a:latin typeface="Times New Roman" panose="02020603050405020304" pitchFamily="18" charset="0"/>
                <a:ea typeface="Lato Semibold" panose="020F0502020204030203" pitchFamily="34" charset="0"/>
                <a:cs typeface="Times New Roman" panose="02020603050405020304" pitchFamily="18" charset="0"/>
              </a:rPr>
              <a:t>Mission</a:t>
            </a:r>
          </a:p>
        </p:txBody>
      </p:sp>
      <p:sp>
        <p:nvSpPr>
          <p:cNvPr id="239" name="TextBox 238">
            <a:extLst>
              <a:ext uri="{FF2B5EF4-FFF2-40B4-BE49-F238E27FC236}">
                <a16:creationId xmlns:a16="http://schemas.microsoft.com/office/drawing/2014/main" id="{D3E22B76-17D0-D540-AFAD-47DE3E164356}"/>
              </a:ext>
            </a:extLst>
          </p:cNvPr>
          <p:cNvSpPr txBox="1"/>
          <p:nvPr/>
        </p:nvSpPr>
        <p:spPr>
          <a:xfrm>
            <a:off x="176982" y="1322359"/>
            <a:ext cx="11828205" cy="4457952"/>
          </a:xfrm>
          <a:prstGeom prst="rect">
            <a:avLst/>
          </a:prstGeom>
          <a:noFill/>
        </p:spPr>
        <p:txBody>
          <a:bodyPr wrap="square" rtlCol="0">
            <a:spAutoFit/>
          </a:bodyPr>
          <a:lstStyle/>
          <a:p>
            <a:pPr>
              <a:lnSpc>
                <a:spcPct val="150000"/>
              </a:lnSpc>
            </a:pPr>
            <a:endPar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endParaRPr>
          </a:p>
          <a:p>
            <a:pPr>
              <a:lnSpc>
                <a:spcPct val="150000"/>
              </a:lnSpc>
            </a:pPr>
            <a:endPar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endParaRPr>
          </a:p>
          <a:p>
            <a:pPr>
              <a:lnSpc>
                <a:spcPct val="150000"/>
              </a:lnSpc>
            </a:pPr>
            <a:endPar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endParaRPr>
          </a:p>
          <a:p>
            <a:pPr>
              <a:lnSpc>
                <a:spcPct val="150000"/>
              </a:lnSpc>
            </a:pPr>
            <a:endPar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endParaRPr>
          </a:p>
          <a:p>
            <a:pPr>
              <a:lnSpc>
                <a:spcPct val="150000"/>
              </a:lnSpc>
            </a:pPr>
            <a:endPar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endParaRPr>
          </a:p>
          <a:p>
            <a:pPr>
              <a:lnSpc>
                <a:spcPct val="150000"/>
              </a:lnSpc>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A mission statement defines personal values. A mission helps guide decisions to help meet goals. My mission statement is:</a:t>
            </a:r>
          </a:p>
          <a:p>
            <a:pPr>
              <a:lnSpc>
                <a:spcPct val="150000"/>
              </a:lnSpc>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To be a forward thinking leader making a difference and living a balanced life.</a:t>
            </a:r>
          </a:p>
        </p:txBody>
      </p:sp>
      <p:pic>
        <p:nvPicPr>
          <p:cNvPr id="5" name="Picture 4">
            <a:extLst>
              <a:ext uri="{FF2B5EF4-FFF2-40B4-BE49-F238E27FC236}">
                <a16:creationId xmlns:a16="http://schemas.microsoft.com/office/drawing/2014/main" id="{1EA94456-5EE8-43B5-9EFE-BC1146570FA8}"/>
              </a:ext>
            </a:extLst>
          </p:cNvPr>
          <p:cNvPicPr>
            <a:picLocks noChangeAspect="1"/>
          </p:cNvPicPr>
          <p:nvPr/>
        </p:nvPicPr>
        <p:blipFill>
          <a:blip r:embed="rId4"/>
          <a:stretch>
            <a:fillRect/>
          </a:stretch>
        </p:blipFill>
        <p:spPr>
          <a:xfrm>
            <a:off x="407963" y="1315829"/>
            <a:ext cx="11437034" cy="2200582"/>
          </a:xfrm>
          <a:prstGeom prst="rect">
            <a:avLst/>
          </a:prstGeom>
        </p:spPr>
      </p:pic>
    </p:spTree>
    <p:extLst>
      <p:ext uri="{BB962C8B-B14F-4D97-AF65-F5344CB8AC3E}">
        <p14:creationId xmlns:p14="http://schemas.microsoft.com/office/powerpoint/2010/main" val="1134930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1E645B5-997A-2B4D-A26F-B696FF656CF6}"/>
              </a:ext>
            </a:extLst>
          </p:cNvPr>
          <p:cNvPicPr>
            <a:picLocks noGrp="1" noChangeAspect="1"/>
          </p:cNvPicPr>
          <p:nvPr>
            <p:ph type="pic" sz="quarter" idx="15"/>
          </p:nvPr>
        </p:nvPicPr>
        <p:blipFill>
          <a:blip r:embed="rId3"/>
          <a:srcRect/>
          <a:stretch/>
        </p:blipFill>
        <p:spPr>
          <a:xfrm>
            <a:off x="0" y="-1"/>
            <a:ext cx="11972809" cy="6857999"/>
          </a:xfrm>
        </p:spPr>
      </p:pic>
      <p:sp>
        <p:nvSpPr>
          <p:cNvPr id="10" name="Freeform 9">
            <a:extLst>
              <a:ext uri="{FF2B5EF4-FFF2-40B4-BE49-F238E27FC236}">
                <a16:creationId xmlns:a16="http://schemas.microsoft.com/office/drawing/2014/main" id="{8ECF8CF7-A278-CE41-A67A-FC29111C5682}"/>
              </a:ext>
            </a:extLst>
          </p:cNvPr>
          <p:cNvSpPr>
            <a:spLocks noChangeAspect="1"/>
          </p:cNvSpPr>
          <p:nvPr/>
        </p:nvSpPr>
        <p:spPr>
          <a:xfrm flipH="1">
            <a:off x="0" y="0"/>
            <a:ext cx="12192000" cy="6858000"/>
          </a:xfrm>
          <a:custGeom>
            <a:avLst/>
            <a:gdLst>
              <a:gd name="connsiteX0" fmla="*/ 6009791 w 7254156"/>
              <a:gd name="connsiteY0" fmla="*/ 0 h 6858000"/>
              <a:gd name="connsiteX1" fmla="*/ 0 w 7254156"/>
              <a:gd name="connsiteY1" fmla="*/ 0 h 6858000"/>
              <a:gd name="connsiteX2" fmla="*/ 0 w 7254156"/>
              <a:gd name="connsiteY2" fmla="*/ 6858000 h 6858000"/>
              <a:gd name="connsiteX3" fmla="*/ 5866766 w 7254156"/>
              <a:gd name="connsiteY3" fmla="*/ 6858000 h 6858000"/>
              <a:gd name="connsiteX4" fmla="*/ 5919907 w 7254156"/>
              <a:gd name="connsiteY4" fmla="*/ 6802268 h 6858000"/>
              <a:gd name="connsiteX5" fmla="*/ 7254156 w 7254156"/>
              <a:gd name="connsiteY5" fmla="*/ 3349256 h 6858000"/>
              <a:gd name="connsiteX6" fmla="*/ 6081335 w 7254156"/>
              <a:gd name="connsiteY6" fmla="*/ 825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4156" h="6858000">
                <a:moveTo>
                  <a:pt x="6009791" y="0"/>
                </a:moveTo>
                <a:lnTo>
                  <a:pt x="0" y="0"/>
                </a:lnTo>
                <a:lnTo>
                  <a:pt x="0" y="6858000"/>
                </a:lnTo>
                <a:lnTo>
                  <a:pt x="5866766" y="6858000"/>
                </a:lnTo>
                <a:lnTo>
                  <a:pt x="5919907" y="6802268"/>
                </a:lnTo>
                <a:cubicBezTo>
                  <a:pt x="6748899" y="5890265"/>
                  <a:pt x="7254156" y="4678759"/>
                  <a:pt x="7254156" y="3349256"/>
                </a:cubicBezTo>
                <a:cubicBezTo>
                  <a:pt x="7254156" y="2108387"/>
                  <a:pt x="6814021" y="970306"/>
                  <a:pt x="6081335" y="82585"/>
                </a:cubicBezTo>
                <a:close/>
              </a:path>
            </a:pathLst>
          </a:custGeom>
          <a:solidFill>
            <a:schemeClr val="accent6">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latin typeface="Lato Light" panose="020F0502020204030203" pitchFamily="34" charset="0"/>
            </a:endParaRPr>
          </a:p>
        </p:txBody>
      </p:sp>
      <p:sp>
        <p:nvSpPr>
          <p:cNvPr id="233" name="TextBox 232">
            <a:extLst>
              <a:ext uri="{FF2B5EF4-FFF2-40B4-BE49-F238E27FC236}">
                <a16:creationId xmlns:a16="http://schemas.microsoft.com/office/drawing/2014/main" id="{C9679DFC-6DA2-D54F-8A45-778FCB0DCC92}"/>
              </a:ext>
            </a:extLst>
          </p:cNvPr>
          <p:cNvSpPr txBox="1"/>
          <p:nvPr/>
        </p:nvSpPr>
        <p:spPr>
          <a:xfrm>
            <a:off x="176982" y="211386"/>
            <a:ext cx="11319694" cy="1015663"/>
          </a:xfrm>
          <a:prstGeom prst="rect">
            <a:avLst/>
          </a:prstGeom>
          <a:noFill/>
          <a:ln>
            <a:noFill/>
          </a:ln>
        </p:spPr>
        <p:txBody>
          <a:bodyPr wrap="square" rtlCol="0">
            <a:spAutoFit/>
          </a:bodyPr>
          <a:lstStyle/>
          <a:p>
            <a:pPr algn="ctr"/>
            <a:r>
              <a:rPr lang="en-US" sz="6000" b="1" dirty="0">
                <a:solidFill>
                  <a:schemeClr val="tx2"/>
                </a:solidFill>
                <a:latin typeface="Times New Roman" panose="02020603050405020304" pitchFamily="18" charset="0"/>
                <a:ea typeface="Lato Semibold" panose="020F0502020204030203" pitchFamily="34" charset="0"/>
                <a:cs typeface="Times New Roman" panose="02020603050405020304" pitchFamily="18" charset="0"/>
              </a:rPr>
              <a:t>Values</a:t>
            </a:r>
          </a:p>
        </p:txBody>
      </p:sp>
      <p:sp>
        <p:nvSpPr>
          <p:cNvPr id="239" name="TextBox 238">
            <a:extLst>
              <a:ext uri="{FF2B5EF4-FFF2-40B4-BE49-F238E27FC236}">
                <a16:creationId xmlns:a16="http://schemas.microsoft.com/office/drawing/2014/main" id="{D3E22B76-17D0-D540-AFAD-47DE3E164356}"/>
              </a:ext>
            </a:extLst>
          </p:cNvPr>
          <p:cNvSpPr txBox="1"/>
          <p:nvPr/>
        </p:nvSpPr>
        <p:spPr>
          <a:xfrm>
            <a:off x="176982" y="1322359"/>
            <a:ext cx="11828205" cy="5565947"/>
          </a:xfrm>
          <a:prstGeom prst="rect">
            <a:avLst/>
          </a:prstGeom>
          <a:noFill/>
        </p:spPr>
        <p:txBody>
          <a:bodyPr wrap="square" rtlCol="0">
            <a:spAutoFit/>
          </a:bodyPr>
          <a:lstStyle/>
          <a:p>
            <a:pPr>
              <a:lnSpc>
                <a:spcPct val="150000"/>
              </a:lnSpc>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Values refers to important things in the way people live and work. Values determine a person’s priorities. Personal values are unique for every individual and even differs among people of the same profession. My personal values are;</a:t>
            </a:r>
          </a:p>
          <a:p>
            <a:pPr marL="1257300" lvl="2" indent="-342900">
              <a:lnSpc>
                <a:spcPct val="150000"/>
              </a:lnSpc>
              <a:buFont typeface="Arial" panose="020B0604020202020204" pitchFamily="34" charset="0"/>
              <a:buChar char="•"/>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Accountability</a:t>
            </a:r>
          </a:p>
          <a:p>
            <a:pPr marL="1257300" lvl="2" indent="-342900">
              <a:lnSpc>
                <a:spcPct val="150000"/>
              </a:lnSpc>
              <a:buFont typeface="Arial" panose="020B0604020202020204" pitchFamily="34" charset="0"/>
              <a:buChar char="•"/>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Authenticity</a:t>
            </a:r>
          </a:p>
          <a:p>
            <a:pPr marL="1257300" lvl="2" indent="-342900">
              <a:lnSpc>
                <a:spcPct val="150000"/>
              </a:lnSpc>
              <a:buFont typeface="Arial" panose="020B0604020202020204" pitchFamily="34" charset="0"/>
              <a:buChar char="•"/>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Courage</a:t>
            </a:r>
          </a:p>
          <a:p>
            <a:pPr marL="1257300" lvl="2" indent="-342900">
              <a:lnSpc>
                <a:spcPct val="150000"/>
              </a:lnSpc>
              <a:buFont typeface="Arial" panose="020B0604020202020204" pitchFamily="34" charset="0"/>
              <a:buChar char="•"/>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Fairness</a:t>
            </a:r>
          </a:p>
          <a:p>
            <a:pPr marL="1257300" lvl="2" indent="-342900">
              <a:lnSpc>
                <a:spcPct val="150000"/>
              </a:lnSpc>
              <a:buFont typeface="Arial" panose="020B0604020202020204" pitchFamily="34" charset="0"/>
              <a:buChar char="•"/>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Honesty</a:t>
            </a:r>
          </a:p>
          <a:p>
            <a:pPr marL="1257300" lvl="2" indent="-342900">
              <a:lnSpc>
                <a:spcPct val="150000"/>
              </a:lnSpc>
              <a:buFont typeface="Arial" panose="020B0604020202020204" pitchFamily="34" charset="0"/>
              <a:buChar char="•"/>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Integrity</a:t>
            </a:r>
          </a:p>
          <a:p>
            <a:pPr marL="1257300" lvl="2" indent="-342900">
              <a:lnSpc>
                <a:spcPct val="150000"/>
              </a:lnSpc>
              <a:buFont typeface="Arial" panose="020B0604020202020204" pitchFamily="34" charset="0"/>
              <a:buChar char="•"/>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Professionalism</a:t>
            </a:r>
          </a:p>
        </p:txBody>
      </p:sp>
      <p:pic>
        <p:nvPicPr>
          <p:cNvPr id="3" name="Picture 2">
            <a:extLst>
              <a:ext uri="{FF2B5EF4-FFF2-40B4-BE49-F238E27FC236}">
                <a16:creationId xmlns:a16="http://schemas.microsoft.com/office/drawing/2014/main" id="{73ECD131-F13A-4C84-B786-BF6BE758E313}"/>
              </a:ext>
            </a:extLst>
          </p:cNvPr>
          <p:cNvPicPr>
            <a:picLocks noChangeAspect="1"/>
          </p:cNvPicPr>
          <p:nvPr/>
        </p:nvPicPr>
        <p:blipFill>
          <a:blip r:embed="rId4"/>
          <a:stretch>
            <a:fillRect/>
          </a:stretch>
        </p:blipFill>
        <p:spPr>
          <a:xfrm>
            <a:off x="5059158" y="3078684"/>
            <a:ext cx="6134717" cy="3443751"/>
          </a:xfrm>
          <a:prstGeom prst="rect">
            <a:avLst/>
          </a:prstGeom>
        </p:spPr>
      </p:pic>
    </p:spTree>
    <p:extLst>
      <p:ext uri="{BB962C8B-B14F-4D97-AF65-F5344CB8AC3E}">
        <p14:creationId xmlns:p14="http://schemas.microsoft.com/office/powerpoint/2010/main" val="2759233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Freeform: Shape 7696"/>
          <p:cNvSpPr/>
          <p:nvPr/>
        </p:nvSpPr>
        <p:spPr>
          <a:xfrm rot="4800">
            <a:off x="223286" y="4640965"/>
            <a:ext cx="1981700" cy="2029852"/>
          </a:xfrm>
          <a:custGeom>
            <a:avLst/>
            <a:gdLst/>
            <a:ahLst/>
            <a:cxnLst>
              <a:cxn ang="3cd4">
                <a:pos x="hc" y="t"/>
              </a:cxn>
              <a:cxn ang="cd2">
                <a:pos x="l" y="vc"/>
              </a:cxn>
              <a:cxn ang="cd4">
                <a:pos x="hc" y="b"/>
              </a:cxn>
              <a:cxn ang="0">
                <a:pos x="r" y="vc"/>
              </a:cxn>
            </a:cxnLst>
            <a:rect l="l" t="t" r="r" b="b"/>
            <a:pathLst>
              <a:path w="742" h="743">
                <a:moveTo>
                  <a:pt x="742" y="372"/>
                </a:moveTo>
                <a:cubicBezTo>
                  <a:pt x="742" y="577"/>
                  <a:pt x="576" y="743"/>
                  <a:pt x="371" y="743"/>
                </a:cubicBezTo>
                <a:cubicBezTo>
                  <a:pt x="166" y="743"/>
                  <a:pt x="0" y="577"/>
                  <a:pt x="0" y="372"/>
                </a:cubicBezTo>
                <a:cubicBezTo>
                  <a:pt x="0" y="166"/>
                  <a:pt x="166" y="0"/>
                  <a:pt x="371" y="0"/>
                </a:cubicBezTo>
                <a:cubicBezTo>
                  <a:pt x="576" y="0"/>
                  <a:pt x="742" y="166"/>
                  <a:pt x="742" y="372"/>
                </a:cubicBezTo>
                <a:close/>
              </a:path>
            </a:pathLst>
          </a:custGeom>
          <a:noFill/>
          <a:ln w="38100" cap="flat">
            <a:solidFill>
              <a:schemeClr val="accent1"/>
            </a:solidFill>
            <a:prstDash val="solid"/>
          </a:ln>
        </p:spPr>
        <p:txBody>
          <a:bodyPr vert="horz" wrap="none" lIns="45000" tIns="22500" rIns="45000" bIns="22500" anchor="ctr" anchorCtr="1" compatLnSpc="0"/>
          <a:lstStyle/>
          <a:p>
            <a:pPr hangingPunct="0"/>
            <a:endParaRPr lang="en-US" sz="900" dirty="0">
              <a:latin typeface="Lato Light" panose="020F0502020204030203" pitchFamily="34" charset="0"/>
              <a:ea typeface="Arial Unicode MS" pitchFamily="2"/>
              <a:cs typeface="Arial Unicode MS" pitchFamily="2"/>
            </a:endParaRPr>
          </a:p>
        </p:txBody>
      </p:sp>
      <p:sp>
        <p:nvSpPr>
          <p:cNvPr id="6" name="Freeform: Shape 7697"/>
          <p:cNvSpPr/>
          <p:nvPr/>
        </p:nvSpPr>
        <p:spPr>
          <a:xfrm rot="4800">
            <a:off x="1927060" y="2939346"/>
            <a:ext cx="1981646" cy="1970546"/>
          </a:xfrm>
          <a:custGeom>
            <a:avLst/>
            <a:gdLst/>
            <a:ahLst/>
            <a:cxnLst>
              <a:cxn ang="3cd4">
                <a:pos x="hc" y="t"/>
              </a:cxn>
              <a:cxn ang="cd2">
                <a:pos x="l" y="vc"/>
              </a:cxn>
              <a:cxn ang="cd4">
                <a:pos x="hc" y="b"/>
              </a:cxn>
              <a:cxn ang="0">
                <a:pos x="r" y="vc"/>
              </a:cxn>
            </a:cxnLst>
            <a:rect l="l" t="t" r="r" b="b"/>
            <a:pathLst>
              <a:path w="743" h="743">
                <a:moveTo>
                  <a:pt x="743" y="372"/>
                </a:moveTo>
                <a:cubicBezTo>
                  <a:pt x="743" y="577"/>
                  <a:pt x="576" y="743"/>
                  <a:pt x="371" y="743"/>
                </a:cubicBezTo>
                <a:cubicBezTo>
                  <a:pt x="166" y="743"/>
                  <a:pt x="0" y="577"/>
                  <a:pt x="0" y="372"/>
                </a:cubicBezTo>
                <a:cubicBezTo>
                  <a:pt x="0" y="167"/>
                  <a:pt x="166" y="0"/>
                  <a:pt x="371" y="0"/>
                </a:cubicBezTo>
                <a:cubicBezTo>
                  <a:pt x="576" y="0"/>
                  <a:pt x="743" y="167"/>
                  <a:pt x="743" y="372"/>
                </a:cubicBezTo>
                <a:close/>
              </a:path>
            </a:pathLst>
          </a:custGeom>
          <a:noFill/>
          <a:ln w="38100" cap="flat">
            <a:solidFill>
              <a:schemeClr val="accent2"/>
            </a:solidFill>
            <a:prstDash val="solid"/>
          </a:ln>
        </p:spPr>
        <p:txBody>
          <a:bodyPr vert="horz" wrap="none" lIns="45000" tIns="22500" rIns="45000" bIns="22500" anchor="ctr" anchorCtr="1" compatLnSpc="0"/>
          <a:lstStyle/>
          <a:p>
            <a:pPr hangingPunct="0"/>
            <a:endParaRPr lang="en-US" sz="900" dirty="0">
              <a:latin typeface="Lato Light" panose="020F0502020204030203" pitchFamily="34" charset="0"/>
              <a:ea typeface="Arial Unicode MS" pitchFamily="2"/>
              <a:cs typeface="Arial Unicode MS" pitchFamily="2"/>
            </a:endParaRPr>
          </a:p>
        </p:txBody>
      </p:sp>
      <p:sp>
        <p:nvSpPr>
          <p:cNvPr id="7" name="Freeform: Shape 7698"/>
          <p:cNvSpPr/>
          <p:nvPr/>
        </p:nvSpPr>
        <p:spPr>
          <a:xfrm rot="4800">
            <a:off x="3552359" y="4655670"/>
            <a:ext cx="2145947" cy="2024224"/>
          </a:xfrm>
          <a:custGeom>
            <a:avLst/>
            <a:gdLst/>
            <a:ahLst/>
            <a:cxnLst>
              <a:cxn ang="3cd4">
                <a:pos x="hc" y="t"/>
              </a:cxn>
              <a:cxn ang="cd2">
                <a:pos x="l" y="vc"/>
              </a:cxn>
              <a:cxn ang="cd4">
                <a:pos x="hc" y="b"/>
              </a:cxn>
              <a:cxn ang="0">
                <a:pos x="r" y="vc"/>
              </a:cxn>
            </a:cxnLst>
            <a:rect l="l" t="t" r="r" b="b"/>
            <a:pathLst>
              <a:path w="743" h="743">
                <a:moveTo>
                  <a:pt x="743" y="371"/>
                </a:moveTo>
                <a:cubicBezTo>
                  <a:pt x="743" y="576"/>
                  <a:pt x="576" y="743"/>
                  <a:pt x="371" y="743"/>
                </a:cubicBezTo>
                <a:cubicBezTo>
                  <a:pt x="166" y="743"/>
                  <a:pt x="0" y="576"/>
                  <a:pt x="0" y="371"/>
                </a:cubicBezTo>
                <a:cubicBezTo>
                  <a:pt x="0" y="166"/>
                  <a:pt x="166" y="0"/>
                  <a:pt x="371" y="0"/>
                </a:cubicBezTo>
                <a:cubicBezTo>
                  <a:pt x="576" y="0"/>
                  <a:pt x="743" y="166"/>
                  <a:pt x="743" y="371"/>
                </a:cubicBezTo>
                <a:close/>
              </a:path>
            </a:pathLst>
          </a:custGeom>
          <a:noFill/>
          <a:ln w="38100" cap="flat">
            <a:solidFill>
              <a:schemeClr val="accent3"/>
            </a:solidFill>
            <a:prstDash val="solid"/>
          </a:ln>
        </p:spPr>
        <p:txBody>
          <a:bodyPr vert="horz" wrap="none" lIns="45000" tIns="22500" rIns="45000" bIns="22500" anchor="ctr" anchorCtr="1" compatLnSpc="0"/>
          <a:lstStyle/>
          <a:p>
            <a:pPr hangingPunct="0"/>
            <a:endParaRPr lang="en-US" sz="900" dirty="0">
              <a:latin typeface="Lato Light" panose="020F0502020204030203" pitchFamily="34" charset="0"/>
              <a:ea typeface="Arial Unicode MS" pitchFamily="2"/>
              <a:cs typeface="Arial Unicode MS" pitchFamily="2"/>
            </a:endParaRPr>
          </a:p>
        </p:txBody>
      </p:sp>
      <p:sp>
        <p:nvSpPr>
          <p:cNvPr id="8" name="Freeform: Shape 7699"/>
          <p:cNvSpPr/>
          <p:nvPr/>
        </p:nvSpPr>
        <p:spPr>
          <a:xfrm rot="4800">
            <a:off x="5257689" y="3002111"/>
            <a:ext cx="2053378" cy="1971849"/>
          </a:xfrm>
          <a:custGeom>
            <a:avLst/>
            <a:gdLst/>
            <a:ahLst/>
            <a:cxnLst>
              <a:cxn ang="3cd4">
                <a:pos x="hc" y="t"/>
              </a:cxn>
              <a:cxn ang="cd2">
                <a:pos x="l" y="vc"/>
              </a:cxn>
              <a:cxn ang="cd4">
                <a:pos x="hc" y="b"/>
              </a:cxn>
              <a:cxn ang="0">
                <a:pos x="r" y="vc"/>
              </a:cxn>
            </a:cxnLst>
            <a:rect l="l" t="t" r="r" b="b"/>
            <a:pathLst>
              <a:path w="743" h="743">
                <a:moveTo>
                  <a:pt x="743" y="371"/>
                </a:moveTo>
                <a:cubicBezTo>
                  <a:pt x="743" y="576"/>
                  <a:pt x="577" y="743"/>
                  <a:pt x="372" y="743"/>
                </a:cubicBezTo>
                <a:cubicBezTo>
                  <a:pt x="166" y="743"/>
                  <a:pt x="0" y="576"/>
                  <a:pt x="0" y="371"/>
                </a:cubicBezTo>
                <a:cubicBezTo>
                  <a:pt x="0" y="166"/>
                  <a:pt x="166" y="0"/>
                  <a:pt x="372" y="0"/>
                </a:cubicBezTo>
                <a:cubicBezTo>
                  <a:pt x="577" y="0"/>
                  <a:pt x="743" y="166"/>
                  <a:pt x="743" y="371"/>
                </a:cubicBezTo>
                <a:close/>
              </a:path>
            </a:pathLst>
          </a:custGeom>
          <a:noFill/>
          <a:ln w="38100" cap="flat">
            <a:solidFill>
              <a:schemeClr val="accent4"/>
            </a:solidFill>
            <a:prstDash val="solid"/>
          </a:ln>
        </p:spPr>
        <p:txBody>
          <a:bodyPr vert="horz" wrap="none" lIns="45000" tIns="22500" rIns="45000" bIns="22500" anchor="ctr" anchorCtr="1" compatLnSpc="0"/>
          <a:lstStyle/>
          <a:p>
            <a:pPr hangingPunct="0"/>
            <a:endParaRPr lang="en-US" sz="900" dirty="0">
              <a:latin typeface="Lato Light" panose="020F0502020204030203" pitchFamily="34" charset="0"/>
              <a:ea typeface="Arial Unicode MS" pitchFamily="2"/>
              <a:cs typeface="Arial Unicode MS" pitchFamily="2"/>
            </a:endParaRPr>
          </a:p>
        </p:txBody>
      </p:sp>
      <p:sp>
        <p:nvSpPr>
          <p:cNvPr id="230" name="TextBox 229"/>
          <p:cNvSpPr txBox="1"/>
          <p:nvPr/>
        </p:nvSpPr>
        <p:spPr>
          <a:xfrm>
            <a:off x="83565" y="5274951"/>
            <a:ext cx="2154705" cy="707886"/>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ea typeface="Lato" panose="020F0502020204030203" pitchFamily="34" charset="0"/>
                <a:cs typeface="Times New Roman" panose="02020603050405020304" pitchFamily="18" charset="0"/>
              </a:rPr>
              <a:t>Better time management</a:t>
            </a:r>
          </a:p>
        </p:txBody>
      </p:sp>
      <p:sp>
        <p:nvSpPr>
          <p:cNvPr id="41" name="TextBox 40">
            <a:extLst>
              <a:ext uri="{FF2B5EF4-FFF2-40B4-BE49-F238E27FC236}">
                <a16:creationId xmlns:a16="http://schemas.microsoft.com/office/drawing/2014/main" id="{3988DFA4-0D2E-2540-ADC0-4454FD9467A0}"/>
              </a:ext>
            </a:extLst>
          </p:cNvPr>
          <p:cNvSpPr txBox="1"/>
          <p:nvPr/>
        </p:nvSpPr>
        <p:spPr>
          <a:xfrm>
            <a:off x="2025611" y="3569895"/>
            <a:ext cx="1982946" cy="707886"/>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ea typeface="Lato" panose="020F0502020204030203" pitchFamily="34" charset="0"/>
                <a:cs typeface="Times New Roman" panose="02020603050405020304" pitchFamily="18" charset="0"/>
              </a:rPr>
              <a:t>Make smarter decisions</a:t>
            </a:r>
          </a:p>
        </p:txBody>
      </p:sp>
      <p:sp>
        <p:nvSpPr>
          <p:cNvPr id="43" name="TextBox 42">
            <a:extLst>
              <a:ext uri="{FF2B5EF4-FFF2-40B4-BE49-F238E27FC236}">
                <a16:creationId xmlns:a16="http://schemas.microsoft.com/office/drawing/2014/main" id="{11AA8462-9321-1F4C-AB30-7E6E93947384}"/>
              </a:ext>
            </a:extLst>
          </p:cNvPr>
          <p:cNvSpPr txBox="1"/>
          <p:nvPr/>
        </p:nvSpPr>
        <p:spPr>
          <a:xfrm>
            <a:off x="3653144" y="5250819"/>
            <a:ext cx="1878392" cy="1015663"/>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ea typeface="Lato" panose="020F0502020204030203" pitchFamily="34" charset="0"/>
                <a:cs typeface="Times New Roman" panose="02020603050405020304" pitchFamily="18" charset="0"/>
              </a:rPr>
              <a:t>Learn to solve conflicts effectively</a:t>
            </a:r>
          </a:p>
        </p:txBody>
      </p:sp>
      <p:sp>
        <p:nvSpPr>
          <p:cNvPr id="45" name="TextBox 44">
            <a:extLst>
              <a:ext uri="{FF2B5EF4-FFF2-40B4-BE49-F238E27FC236}">
                <a16:creationId xmlns:a16="http://schemas.microsoft.com/office/drawing/2014/main" id="{A415FFD1-B825-2B42-A325-1C4777FD4E72}"/>
              </a:ext>
            </a:extLst>
          </p:cNvPr>
          <p:cNvSpPr txBox="1"/>
          <p:nvPr/>
        </p:nvSpPr>
        <p:spPr>
          <a:xfrm>
            <a:off x="5199322" y="3521752"/>
            <a:ext cx="2054744" cy="707886"/>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ea typeface="Lato" panose="020F0502020204030203" pitchFamily="34" charset="0"/>
                <a:cs typeface="Times New Roman" panose="02020603050405020304" pitchFamily="18" charset="0"/>
              </a:rPr>
              <a:t>Build stronger connections</a:t>
            </a:r>
          </a:p>
        </p:txBody>
      </p:sp>
      <p:sp>
        <p:nvSpPr>
          <p:cNvPr id="18" name="Rectangle 17">
            <a:extLst>
              <a:ext uri="{FF2B5EF4-FFF2-40B4-BE49-F238E27FC236}">
                <a16:creationId xmlns:a16="http://schemas.microsoft.com/office/drawing/2014/main" id="{E32DDF3B-2349-7A43-9B69-8432DB412A3A}"/>
              </a:ext>
            </a:extLst>
          </p:cNvPr>
          <p:cNvSpPr>
            <a:spLocks/>
          </p:cNvSpPr>
          <p:nvPr/>
        </p:nvSpPr>
        <p:spPr bwMode="auto">
          <a:xfrm>
            <a:off x="672280" y="178218"/>
            <a:ext cx="8101012"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4000" b="1" dirty="0">
                <a:solidFill>
                  <a:schemeClr val="tx2"/>
                </a:solidFill>
                <a:latin typeface="Times New Roman" panose="02020603050405020304" pitchFamily="18" charset="0"/>
                <a:ea typeface="Lato Semibold" panose="020F0502020204030203" pitchFamily="34" charset="0"/>
                <a:cs typeface="Times New Roman" panose="02020603050405020304" pitchFamily="18" charset="0"/>
                <a:sym typeface="Bebas Neue" charset="0"/>
              </a:rPr>
              <a:t>Goals</a:t>
            </a:r>
            <a:endParaRPr lang="en-US" sz="4000" b="1" dirty="0">
              <a:solidFill>
                <a:schemeClr val="accent2"/>
              </a:solidFill>
              <a:latin typeface="Times New Roman" panose="02020603050405020304" pitchFamily="18" charset="0"/>
              <a:ea typeface="Lato Semibold" panose="020F0502020204030203" pitchFamily="34" charset="0"/>
              <a:cs typeface="Times New Roman" panose="02020603050405020304" pitchFamily="18" charset="0"/>
              <a:sym typeface="Bebas Neue" charset="0"/>
            </a:endParaRPr>
          </a:p>
        </p:txBody>
      </p:sp>
      <p:sp>
        <p:nvSpPr>
          <p:cNvPr id="2" name="TextBox 1">
            <a:extLst>
              <a:ext uri="{FF2B5EF4-FFF2-40B4-BE49-F238E27FC236}">
                <a16:creationId xmlns:a16="http://schemas.microsoft.com/office/drawing/2014/main" id="{12298F7E-08A3-4A4F-9943-EC5E42AE131C}"/>
              </a:ext>
            </a:extLst>
          </p:cNvPr>
          <p:cNvSpPr txBox="1"/>
          <p:nvPr/>
        </p:nvSpPr>
        <p:spPr>
          <a:xfrm>
            <a:off x="543339" y="793771"/>
            <a:ext cx="8091941" cy="1446550"/>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Goals are things that I wants to accomplish. Goal setting is essential because it helps me accomplish better results, be motivated and take responsibility for what I do. Personal and professional leadership goals are important as they help me determine my priorities. </a:t>
            </a:r>
          </a:p>
        </p:txBody>
      </p:sp>
    </p:spTree>
    <p:extLst>
      <p:ext uri="{BB962C8B-B14F-4D97-AF65-F5344CB8AC3E}">
        <p14:creationId xmlns:p14="http://schemas.microsoft.com/office/powerpoint/2010/main" val="35297799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1E645B5-997A-2B4D-A26F-B696FF656CF6}"/>
              </a:ext>
            </a:extLst>
          </p:cNvPr>
          <p:cNvPicPr>
            <a:picLocks noGrp="1" noChangeAspect="1"/>
          </p:cNvPicPr>
          <p:nvPr>
            <p:ph type="pic" sz="quarter" idx="15"/>
          </p:nvPr>
        </p:nvPicPr>
        <p:blipFill>
          <a:blip r:embed="rId3"/>
          <a:srcRect/>
          <a:stretch/>
        </p:blipFill>
        <p:spPr>
          <a:xfrm>
            <a:off x="30055" y="-1"/>
            <a:ext cx="11912698" cy="6857999"/>
          </a:xfrm>
        </p:spPr>
      </p:pic>
      <p:sp>
        <p:nvSpPr>
          <p:cNvPr id="10" name="Freeform 9">
            <a:extLst>
              <a:ext uri="{FF2B5EF4-FFF2-40B4-BE49-F238E27FC236}">
                <a16:creationId xmlns:a16="http://schemas.microsoft.com/office/drawing/2014/main" id="{8ECF8CF7-A278-CE41-A67A-FC29111C5682}"/>
              </a:ext>
            </a:extLst>
          </p:cNvPr>
          <p:cNvSpPr>
            <a:spLocks noChangeAspect="1"/>
          </p:cNvSpPr>
          <p:nvPr/>
        </p:nvSpPr>
        <p:spPr>
          <a:xfrm flipH="1">
            <a:off x="0" y="0"/>
            <a:ext cx="12192000" cy="6858000"/>
          </a:xfrm>
          <a:custGeom>
            <a:avLst/>
            <a:gdLst>
              <a:gd name="connsiteX0" fmla="*/ 6009791 w 7254156"/>
              <a:gd name="connsiteY0" fmla="*/ 0 h 6858000"/>
              <a:gd name="connsiteX1" fmla="*/ 0 w 7254156"/>
              <a:gd name="connsiteY1" fmla="*/ 0 h 6858000"/>
              <a:gd name="connsiteX2" fmla="*/ 0 w 7254156"/>
              <a:gd name="connsiteY2" fmla="*/ 6858000 h 6858000"/>
              <a:gd name="connsiteX3" fmla="*/ 5866766 w 7254156"/>
              <a:gd name="connsiteY3" fmla="*/ 6858000 h 6858000"/>
              <a:gd name="connsiteX4" fmla="*/ 5919907 w 7254156"/>
              <a:gd name="connsiteY4" fmla="*/ 6802268 h 6858000"/>
              <a:gd name="connsiteX5" fmla="*/ 7254156 w 7254156"/>
              <a:gd name="connsiteY5" fmla="*/ 3349256 h 6858000"/>
              <a:gd name="connsiteX6" fmla="*/ 6081335 w 7254156"/>
              <a:gd name="connsiteY6" fmla="*/ 825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4156" h="6858000">
                <a:moveTo>
                  <a:pt x="6009791" y="0"/>
                </a:moveTo>
                <a:lnTo>
                  <a:pt x="0" y="0"/>
                </a:lnTo>
                <a:lnTo>
                  <a:pt x="0" y="6858000"/>
                </a:lnTo>
                <a:lnTo>
                  <a:pt x="5866766" y="6858000"/>
                </a:lnTo>
                <a:lnTo>
                  <a:pt x="5919907" y="6802268"/>
                </a:lnTo>
                <a:cubicBezTo>
                  <a:pt x="6748899" y="5890265"/>
                  <a:pt x="7254156" y="4678759"/>
                  <a:pt x="7254156" y="3349256"/>
                </a:cubicBezTo>
                <a:cubicBezTo>
                  <a:pt x="7254156" y="2108387"/>
                  <a:pt x="6814021" y="970306"/>
                  <a:pt x="6081335" y="82585"/>
                </a:cubicBezTo>
                <a:close/>
              </a:path>
            </a:pathLst>
          </a:custGeom>
          <a:solidFill>
            <a:schemeClr val="accent6">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latin typeface="Lato Light" panose="020F0502020204030203" pitchFamily="34" charset="0"/>
            </a:endParaRPr>
          </a:p>
        </p:txBody>
      </p:sp>
      <p:sp>
        <p:nvSpPr>
          <p:cNvPr id="233" name="TextBox 232">
            <a:extLst>
              <a:ext uri="{FF2B5EF4-FFF2-40B4-BE49-F238E27FC236}">
                <a16:creationId xmlns:a16="http://schemas.microsoft.com/office/drawing/2014/main" id="{C9679DFC-6DA2-D54F-8A45-778FCB0DCC92}"/>
              </a:ext>
            </a:extLst>
          </p:cNvPr>
          <p:cNvSpPr txBox="1"/>
          <p:nvPr/>
        </p:nvSpPr>
        <p:spPr>
          <a:xfrm>
            <a:off x="176982" y="211386"/>
            <a:ext cx="11319694" cy="1015663"/>
          </a:xfrm>
          <a:prstGeom prst="rect">
            <a:avLst/>
          </a:prstGeom>
          <a:noFill/>
          <a:ln>
            <a:noFill/>
          </a:ln>
        </p:spPr>
        <p:txBody>
          <a:bodyPr wrap="square" rtlCol="0">
            <a:spAutoFit/>
          </a:bodyPr>
          <a:lstStyle/>
          <a:p>
            <a:pPr algn="ctr"/>
            <a:r>
              <a:rPr lang="en-US" sz="6000" b="1" dirty="0">
                <a:solidFill>
                  <a:schemeClr val="tx2"/>
                </a:solidFill>
                <a:latin typeface="Times New Roman" panose="02020603050405020304" pitchFamily="18" charset="0"/>
                <a:ea typeface="Lato Semibold" panose="020F0502020204030203" pitchFamily="34" charset="0"/>
                <a:cs typeface="Times New Roman" panose="02020603050405020304" pitchFamily="18" charset="0"/>
              </a:rPr>
              <a:t>Leadership Skills</a:t>
            </a:r>
          </a:p>
        </p:txBody>
      </p:sp>
      <p:sp>
        <p:nvSpPr>
          <p:cNvPr id="3" name="TextBox 2">
            <a:extLst>
              <a:ext uri="{FF2B5EF4-FFF2-40B4-BE49-F238E27FC236}">
                <a16:creationId xmlns:a16="http://schemas.microsoft.com/office/drawing/2014/main" id="{EE190ED2-40FC-4C20-8DA5-7CACB023DBAA}"/>
              </a:ext>
            </a:extLst>
          </p:cNvPr>
          <p:cNvSpPr txBox="1"/>
          <p:nvPr/>
        </p:nvSpPr>
        <p:spPr>
          <a:xfrm>
            <a:off x="846667" y="1227049"/>
            <a:ext cx="11096086" cy="4602029"/>
          </a:xfrm>
          <a:prstGeom prst="rect">
            <a:avLst/>
          </a:prstGeom>
          <a:noFill/>
        </p:spPr>
        <p:txBody>
          <a:bodyPr wrap="square" rtlCol="0">
            <a:spAutoFit/>
          </a:bodyPr>
          <a:lstStyle/>
          <a:p>
            <a:pPr>
              <a:lnSpc>
                <a:spcPct val="150000"/>
              </a:lnSpc>
            </a:pPr>
            <a:r>
              <a:rPr lang="en-US" sz="2200" dirty="0">
                <a:latin typeface="Times New Roman" panose="02020603050405020304" pitchFamily="18" charset="0"/>
                <a:cs typeface="Times New Roman" panose="02020603050405020304" pitchFamily="18" charset="0"/>
              </a:rPr>
              <a:t>Individual accomplishments and personal experiences have had in my life has enabled me to gain important leadership skills which I intend to continuously build on to create and improve my leadership style. Leadership skills that I have include;</a:t>
            </a:r>
          </a:p>
          <a:p>
            <a:pPr marL="800100" lvl="1" indent="-342900">
              <a:lnSpc>
                <a:spcPct val="150000"/>
              </a:lnSpc>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Personal skills: managing personal stress, self-awareness, finding solutions to challenges and problems.</a:t>
            </a:r>
          </a:p>
          <a:p>
            <a:pPr marL="800100" lvl="1" indent="-342900">
              <a:lnSpc>
                <a:spcPct val="150000"/>
              </a:lnSpc>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Interpersonal skills: conflict management, motivating others, coaching and counselling.</a:t>
            </a:r>
          </a:p>
          <a:p>
            <a:pPr marL="800100" lvl="1" indent="-342900">
              <a:lnSpc>
                <a:spcPct val="150000"/>
              </a:lnSpc>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Technical skills: Budgeting, project management, personnel management, and making policies. </a:t>
            </a:r>
          </a:p>
          <a:p>
            <a:pPr marL="800100" lvl="1" indent="-342900">
              <a:lnSpc>
                <a:spcPct val="150000"/>
              </a:lnSpc>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 Group skills: Teamwork, delegation, and managing change.</a:t>
            </a:r>
          </a:p>
        </p:txBody>
      </p:sp>
    </p:spTree>
    <p:extLst>
      <p:ext uri="{BB962C8B-B14F-4D97-AF65-F5344CB8AC3E}">
        <p14:creationId xmlns:p14="http://schemas.microsoft.com/office/powerpoint/2010/main" val="3634899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1E645B5-997A-2B4D-A26F-B696FF656CF6}"/>
              </a:ext>
            </a:extLst>
          </p:cNvPr>
          <p:cNvPicPr>
            <a:picLocks noGrp="1" noChangeAspect="1"/>
          </p:cNvPicPr>
          <p:nvPr>
            <p:ph type="pic" sz="quarter" idx="15"/>
          </p:nvPr>
        </p:nvPicPr>
        <p:blipFill>
          <a:blip r:embed="rId3"/>
          <a:srcRect/>
          <a:stretch/>
        </p:blipFill>
        <p:spPr>
          <a:xfrm>
            <a:off x="0" y="-1"/>
            <a:ext cx="11972809" cy="6857999"/>
          </a:xfrm>
        </p:spPr>
      </p:pic>
      <p:sp>
        <p:nvSpPr>
          <p:cNvPr id="10" name="Freeform 9">
            <a:extLst>
              <a:ext uri="{FF2B5EF4-FFF2-40B4-BE49-F238E27FC236}">
                <a16:creationId xmlns:a16="http://schemas.microsoft.com/office/drawing/2014/main" id="{8ECF8CF7-A278-CE41-A67A-FC29111C5682}"/>
              </a:ext>
            </a:extLst>
          </p:cNvPr>
          <p:cNvSpPr>
            <a:spLocks noChangeAspect="1"/>
          </p:cNvSpPr>
          <p:nvPr/>
        </p:nvSpPr>
        <p:spPr>
          <a:xfrm flipH="1">
            <a:off x="0" y="0"/>
            <a:ext cx="12192000" cy="6858000"/>
          </a:xfrm>
          <a:custGeom>
            <a:avLst/>
            <a:gdLst>
              <a:gd name="connsiteX0" fmla="*/ 6009791 w 7254156"/>
              <a:gd name="connsiteY0" fmla="*/ 0 h 6858000"/>
              <a:gd name="connsiteX1" fmla="*/ 0 w 7254156"/>
              <a:gd name="connsiteY1" fmla="*/ 0 h 6858000"/>
              <a:gd name="connsiteX2" fmla="*/ 0 w 7254156"/>
              <a:gd name="connsiteY2" fmla="*/ 6858000 h 6858000"/>
              <a:gd name="connsiteX3" fmla="*/ 5866766 w 7254156"/>
              <a:gd name="connsiteY3" fmla="*/ 6858000 h 6858000"/>
              <a:gd name="connsiteX4" fmla="*/ 5919907 w 7254156"/>
              <a:gd name="connsiteY4" fmla="*/ 6802268 h 6858000"/>
              <a:gd name="connsiteX5" fmla="*/ 7254156 w 7254156"/>
              <a:gd name="connsiteY5" fmla="*/ 3349256 h 6858000"/>
              <a:gd name="connsiteX6" fmla="*/ 6081335 w 7254156"/>
              <a:gd name="connsiteY6" fmla="*/ 825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4156" h="6858000">
                <a:moveTo>
                  <a:pt x="6009791" y="0"/>
                </a:moveTo>
                <a:lnTo>
                  <a:pt x="0" y="0"/>
                </a:lnTo>
                <a:lnTo>
                  <a:pt x="0" y="6858000"/>
                </a:lnTo>
                <a:lnTo>
                  <a:pt x="5866766" y="6858000"/>
                </a:lnTo>
                <a:lnTo>
                  <a:pt x="5919907" y="6802268"/>
                </a:lnTo>
                <a:cubicBezTo>
                  <a:pt x="6748899" y="5890265"/>
                  <a:pt x="7254156" y="4678759"/>
                  <a:pt x="7254156" y="3349256"/>
                </a:cubicBezTo>
                <a:cubicBezTo>
                  <a:pt x="7254156" y="2108387"/>
                  <a:pt x="6814021" y="970306"/>
                  <a:pt x="6081335" y="82585"/>
                </a:cubicBezTo>
                <a:close/>
              </a:path>
            </a:pathLst>
          </a:custGeom>
          <a:solidFill>
            <a:schemeClr val="accent6">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latin typeface="Lato Light" panose="020F0502020204030203" pitchFamily="34" charset="0"/>
            </a:endParaRPr>
          </a:p>
        </p:txBody>
      </p:sp>
      <p:sp>
        <p:nvSpPr>
          <p:cNvPr id="233" name="TextBox 232">
            <a:extLst>
              <a:ext uri="{FF2B5EF4-FFF2-40B4-BE49-F238E27FC236}">
                <a16:creationId xmlns:a16="http://schemas.microsoft.com/office/drawing/2014/main" id="{C9679DFC-6DA2-D54F-8A45-778FCB0DCC92}"/>
              </a:ext>
            </a:extLst>
          </p:cNvPr>
          <p:cNvSpPr txBox="1"/>
          <p:nvPr/>
        </p:nvSpPr>
        <p:spPr>
          <a:xfrm>
            <a:off x="176982" y="211386"/>
            <a:ext cx="11319694" cy="1015663"/>
          </a:xfrm>
          <a:prstGeom prst="rect">
            <a:avLst/>
          </a:prstGeom>
          <a:noFill/>
          <a:ln>
            <a:noFill/>
          </a:ln>
        </p:spPr>
        <p:txBody>
          <a:bodyPr wrap="square" rtlCol="0">
            <a:spAutoFit/>
          </a:bodyPr>
          <a:lstStyle/>
          <a:p>
            <a:pPr algn="ctr"/>
            <a:r>
              <a:rPr lang="en-US" sz="6000" b="1" dirty="0">
                <a:solidFill>
                  <a:schemeClr val="tx2"/>
                </a:solidFill>
                <a:latin typeface="Times New Roman" panose="02020603050405020304" pitchFamily="18" charset="0"/>
                <a:ea typeface="Lato Semibold" panose="020F0502020204030203" pitchFamily="34" charset="0"/>
                <a:cs typeface="Times New Roman" panose="02020603050405020304" pitchFamily="18" charset="0"/>
              </a:rPr>
              <a:t>Leadership Philosophy</a:t>
            </a:r>
          </a:p>
        </p:txBody>
      </p:sp>
      <p:sp>
        <p:nvSpPr>
          <p:cNvPr id="239" name="TextBox 238">
            <a:extLst>
              <a:ext uri="{FF2B5EF4-FFF2-40B4-BE49-F238E27FC236}">
                <a16:creationId xmlns:a16="http://schemas.microsoft.com/office/drawing/2014/main" id="{D3E22B76-17D0-D540-AFAD-47DE3E164356}"/>
              </a:ext>
            </a:extLst>
          </p:cNvPr>
          <p:cNvSpPr txBox="1"/>
          <p:nvPr/>
        </p:nvSpPr>
        <p:spPr>
          <a:xfrm>
            <a:off x="176982" y="1322359"/>
            <a:ext cx="11828205" cy="5011949"/>
          </a:xfrm>
          <a:prstGeom prst="rect">
            <a:avLst/>
          </a:prstGeom>
          <a:noFill/>
        </p:spPr>
        <p:txBody>
          <a:bodyPr wrap="square" rtlCol="0">
            <a:spAutoFit/>
          </a:bodyPr>
          <a:lstStyle/>
          <a:p>
            <a:pPr>
              <a:lnSpc>
                <a:spcPct val="150000"/>
              </a:lnSpc>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A leadership philosophy is described as a structured approach to leadership. It involves beliefs, sentiments and principles that guide me in leading others. A strong leadership philosophy is essential to my personal and professional success. When leadership philosophy are based on strong principles and values, leaders remain committed to their goals and are able to inspire and motivate other people to work toward achieving their goals (</a:t>
            </a:r>
            <a:r>
              <a:rPr lang="en-US" sz="2400" b="0" i="0" dirty="0">
                <a:solidFill>
                  <a:schemeClr val="bg1"/>
                </a:solidFill>
                <a:effectLst/>
                <a:latin typeface="Times New Roman" panose="02020603050405020304" pitchFamily="18" charset="0"/>
                <a:cs typeface="Times New Roman" panose="02020603050405020304" pitchFamily="18" charset="0"/>
              </a:rPr>
              <a:t>Speranza &amp; Pierce, 2019)</a:t>
            </a: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 My leadership philosophy is important for various reasons including;</a:t>
            </a:r>
          </a:p>
          <a:p>
            <a:pPr marL="2171700" lvl="4" indent="-342900">
              <a:lnSpc>
                <a:spcPct val="150000"/>
              </a:lnSpc>
              <a:buFont typeface="Arial" panose="020B0604020202020204" pitchFamily="34" charset="0"/>
              <a:buChar char="•"/>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Provides consistency</a:t>
            </a:r>
          </a:p>
          <a:p>
            <a:pPr marL="2171700" lvl="4" indent="-342900">
              <a:lnSpc>
                <a:spcPct val="150000"/>
              </a:lnSpc>
              <a:buFont typeface="Arial" panose="020B0604020202020204" pitchFamily="34" charset="0"/>
              <a:buChar char="•"/>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Defines my character</a:t>
            </a:r>
          </a:p>
          <a:p>
            <a:pPr marL="2171700" lvl="4" indent="-342900">
              <a:lnSpc>
                <a:spcPct val="150000"/>
              </a:lnSpc>
              <a:buFont typeface="Arial" panose="020B0604020202020204" pitchFamily="34" charset="0"/>
              <a:buChar char="•"/>
            </a:pPr>
            <a:r>
              <a:rPr lang="en-US" sz="24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Promotes collaboration</a:t>
            </a:r>
          </a:p>
        </p:txBody>
      </p:sp>
      <p:pic>
        <p:nvPicPr>
          <p:cNvPr id="4" name="Picture 3">
            <a:extLst>
              <a:ext uri="{FF2B5EF4-FFF2-40B4-BE49-F238E27FC236}">
                <a16:creationId xmlns:a16="http://schemas.microsoft.com/office/drawing/2014/main" id="{994A6B58-9A94-447F-AEBB-1F8BA8FFA7B6}"/>
              </a:ext>
            </a:extLst>
          </p:cNvPr>
          <p:cNvPicPr>
            <a:picLocks noChangeAspect="1"/>
          </p:cNvPicPr>
          <p:nvPr/>
        </p:nvPicPr>
        <p:blipFill>
          <a:blip r:embed="rId4"/>
          <a:stretch>
            <a:fillRect/>
          </a:stretch>
        </p:blipFill>
        <p:spPr>
          <a:xfrm>
            <a:off x="8672052" y="4163250"/>
            <a:ext cx="3084268" cy="2266368"/>
          </a:xfrm>
          <a:prstGeom prst="rect">
            <a:avLst/>
          </a:prstGeom>
        </p:spPr>
      </p:pic>
    </p:spTree>
    <p:extLst>
      <p:ext uri="{BB962C8B-B14F-4D97-AF65-F5344CB8AC3E}">
        <p14:creationId xmlns:p14="http://schemas.microsoft.com/office/powerpoint/2010/main" val="66017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1E645B5-997A-2B4D-A26F-B696FF656CF6}"/>
              </a:ext>
            </a:extLst>
          </p:cNvPr>
          <p:cNvPicPr>
            <a:picLocks noGrp="1" noChangeAspect="1"/>
          </p:cNvPicPr>
          <p:nvPr>
            <p:ph type="pic" sz="quarter" idx="15"/>
          </p:nvPr>
        </p:nvPicPr>
        <p:blipFill>
          <a:blip r:embed="rId3"/>
          <a:srcRect/>
          <a:stretch/>
        </p:blipFill>
        <p:spPr>
          <a:xfrm>
            <a:off x="0" y="-1"/>
            <a:ext cx="11972809" cy="6857999"/>
          </a:xfrm>
        </p:spPr>
      </p:pic>
      <p:sp>
        <p:nvSpPr>
          <p:cNvPr id="10" name="Freeform 9">
            <a:extLst>
              <a:ext uri="{FF2B5EF4-FFF2-40B4-BE49-F238E27FC236}">
                <a16:creationId xmlns:a16="http://schemas.microsoft.com/office/drawing/2014/main" id="{8ECF8CF7-A278-CE41-A67A-FC29111C5682}"/>
              </a:ext>
            </a:extLst>
          </p:cNvPr>
          <p:cNvSpPr>
            <a:spLocks noChangeAspect="1"/>
          </p:cNvSpPr>
          <p:nvPr/>
        </p:nvSpPr>
        <p:spPr>
          <a:xfrm flipH="1">
            <a:off x="0" y="0"/>
            <a:ext cx="12192000" cy="6858000"/>
          </a:xfrm>
          <a:custGeom>
            <a:avLst/>
            <a:gdLst>
              <a:gd name="connsiteX0" fmla="*/ 6009791 w 7254156"/>
              <a:gd name="connsiteY0" fmla="*/ 0 h 6858000"/>
              <a:gd name="connsiteX1" fmla="*/ 0 w 7254156"/>
              <a:gd name="connsiteY1" fmla="*/ 0 h 6858000"/>
              <a:gd name="connsiteX2" fmla="*/ 0 w 7254156"/>
              <a:gd name="connsiteY2" fmla="*/ 6858000 h 6858000"/>
              <a:gd name="connsiteX3" fmla="*/ 5866766 w 7254156"/>
              <a:gd name="connsiteY3" fmla="*/ 6858000 h 6858000"/>
              <a:gd name="connsiteX4" fmla="*/ 5919907 w 7254156"/>
              <a:gd name="connsiteY4" fmla="*/ 6802268 h 6858000"/>
              <a:gd name="connsiteX5" fmla="*/ 7254156 w 7254156"/>
              <a:gd name="connsiteY5" fmla="*/ 3349256 h 6858000"/>
              <a:gd name="connsiteX6" fmla="*/ 6081335 w 7254156"/>
              <a:gd name="connsiteY6" fmla="*/ 825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4156" h="6858000">
                <a:moveTo>
                  <a:pt x="6009791" y="0"/>
                </a:moveTo>
                <a:lnTo>
                  <a:pt x="0" y="0"/>
                </a:lnTo>
                <a:lnTo>
                  <a:pt x="0" y="6858000"/>
                </a:lnTo>
                <a:lnTo>
                  <a:pt x="5866766" y="6858000"/>
                </a:lnTo>
                <a:lnTo>
                  <a:pt x="5919907" y="6802268"/>
                </a:lnTo>
                <a:cubicBezTo>
                  <a:pt x="6748899" y="5890265"/>
                  <a:pt x="7254156" y="4678759"/>
                  <a:pt x="7254156" y="3349256"/>
                </a:cubicBezTo>
                <a:cubicBezTo>
                  <a:pt x="7254156" y="2108387"/>
                  <a:pt x="6814021" y="970306"/>
                  <a:pt x="6081335" y="82585"/>
                </a:cubicBezTo>
                <a:close/>
              </a:path>
            </a:pathLst>
          </a:custGeom>
          <a:solidFill>
            <a:schemeClr val="accent6">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latin typeface="Lato Light" panose="020F0502020204030203" pitchFamily="34" charset="0"/>
            </a:endParaRPr>
          </a:p>
        </p:txBody>
      </p:sp>
      <p:sp>
        <p:nvSpPr>
          <p:cNvPr id="233" name="TextBox 232">
            <a:extLst>
              <a:ext uri="{FF2B5EF4-FFF2-40B4-BE49-F238E27FC236}">
                <a16:creationId xmlns:a16="http://schemas.microsoft.com/office/drawing/2014/main" id="{C9679DFC-6DA2-D54F-8A45-778FCB0DCC92}"/>
              </a:ext>
            </a:extLst>
          </p:cNvPr>
          <p:cNvSpPr txBox="1"/>
          <p:nvPr/>
        </p:nvSpPr>
        <p:spPr>
          <a:xfrm>
            <a:off x="176982" y="211386"/>
            <a:ext cx="11319694" cy="1015663"/>
          </a:xfrm>
          <a:prstGeom prst="rect">
            <a:avLst/>
          </a:prstGeom>
          <a:noFill/>
          <a:ln>
            <a:noFill/>
          </a:ln>
        </p:spPr>
        <p:txBody>
          <a:bodyPr wrap="square" rtlCol="0">
            <a:spAutoFit/>
          </a:bodyPr>
          <a:lstStyle/>
          <a:p>
            <a:pPr algn="ctr"/>
            <a:r>
              <a:rPr lang="en-US" sz="6000" b="1" dirty="0">
                <a:solidFill>
                  <a:schemeClr val="tx2"/>
                </a:solidFill>
                <a:latin typeface="Times New Roman" panose="02020603050405020304" pitchFamily="18" charset="0"/>
                <a:ea typeface="Lato Semibold" panose="020F0502020204030203" pitchFamily="34" charset="0"/>
                <a:cs typeface="Times New Roman" panose="02020603050405020304" pitchFamily="18" charset="0"/>
              </a:rPr>
              <a:t>Leadership Philosophy</a:t>
            </a:r>
          </a:p>
        </p:txBody>
      </p:sp>
      <p:sp>
        <p:nvSpPr>
          <p:cNvPr id="239" name="TextBox 238">
            <a:extLst>
              <a:ext uri="{FF2B5EF4-FFF2-40B4-BE49-F238E27FC236}">
                <a16:creationId xmlns:a16="http://schemas.microsoft.com/office/drawing/2014/main" id="{D3E22B76-17D0-D540-AFAD-47DE3E164356}"/>
              </a:ext>
            </a:extLst>
          </p:cNvPr>
          <p:cNvSpPr txBox="1"/>
          <p:nvPr/>
        </p:nvSpPr>
        <p:spPr>
          <a:xfrm>
            <a:off x="176982" y="1322359"/>
            <a:ext cx="11828205" cy="4191981"/>
          </a:xfrm>
          <a:prstGeom prst="rect">
            <a:avLst/>
          </a:prstGeom>
          <a:noFill/>
        </p:spPr>
        <p:txBody>
          <a:bodyPr wrap="square" rtlCol="0">
            <a:spAutoFit/>
          </a:bodyPr>
          <a:lstStyle/>
          <a:p>
            <a:pPr marL="1257300" lvl="2" indent="-342900">
              <a:lnSpc>
                <a:spcPct val="150000"/>
              </a:lnSpc>
              <a:buFont typeface="Wingdings" panose="05000000000000000000" pitchFamily="2" charset="2"/>
              <a:buChar char="q"/>
            </a:pPr>
            <a:r>
              <a:rPr lang="en-US" sz="20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Provides consistency: My personal leadership philosophy allows me to be consistent with my actions and behaviors. </a:t>
            </a:r>
          </a:p>
          <a:p>
            <a:pPr marL="1257300" lvl="2" indent="-342900">
              <a:lnSpc>
                <a:spcPct val="150000"/>
              </a:lnSpc>
              <a:buFont typeface="Wingdings" panose="05000000000000000000" pitchFamily="2" charset="2"/>
              <a:buChar char="q"/>
            </a:pPr>
            <a:r>
              <a:rPr lang="en-US" sz="20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Defines my character: A leadership philosophy helps define and understand my character. This is essential because character influences interaction with other people and how I handle different situations. </a:t>
            </a:r>
          </a:p>
          <a:p>
            <a:pPr marL="1257300" lvl="2" indent="-342900">
              <a:lnSpc>
                <a:spcPct val="150000"/>
              </a:lnSpc>
              <a:buFont typeface="Wingdings" panose="05000000000000000000" pitchFamily="2" charset="2"/>
              <a:buChar char="q"/>
            </a:pPr>
            <a:r>
              <a:rPr lang="en-US" sz="20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Promotes collaboration: personal leadership philosophy helps to promote meaningful collaboration. Once other people understand why I act or behave the way I do, they will be more suitable to collaborate with me as they understand my leadership style. </a:t>
            </a:r>
          </a:p>
          <a:p>
            <a:pPr>
              <a:lnSpc>
                <a:spcPct val="150000"/>
              </a:lnSpc>
            </a:pPr>
            <a:r>
              <a:rPr lang="en-US" sz="2000" dirty="0">
                <a:solidFill>
                  <a:schemeClr val="accent1"/>
                </a:solidFill>
                <a:latin typeface="Times New Roman" panose="02020603050405020304" pitchFamily="18" charset="0"/>
                <a:ea typeface="Lato Medium" panose="020F0502020204030203" pitchFamily="34" charset="0"/>
                <a:cs typeface="Times New Roman" panose="02020603050405020304" pitchFamily="18" charset="0"/>
              </a:rPr>
              <a:t>My leadership philosophy entail earning credibility by putting my efforts and attention towards success. </a:t>
            </a:r>
          </a:p>
        </p:txBody>
      </p:sp>
    </p:spTree>
    <p:extLst>
      <p:ext uri="{BB962C8B-B14F-4D97-AF65-F5344CB8AC3E}">
        <p14:creationId xmlns:p14="http://schemas.microsoft.com/office/powerpoint/2010/main" val="25993338"/>
      </p:ext>
    </p:extLst>
  </p:cSld>
  <p:clrMapOvr>
    <a:masterClrMapping/>
  </p:clrMapOvr>
</p:sld>
</file>

<file path=ppt/theme/theme1.xml><?xml version="1.0" encoding="utf-8"?>
<a:theme xmlns:a="http://schemas.openxmlformats.org/drawingml/2006/main" name="Office Theme">
  <a:themeElements>
    <a:clrScheme name="PTIFY - Cooking Inspiration - Dark">
      <a:dk1>
        <a:srgbClr val="F7F7F7"/>
      </a:dk1>
      <a:lt1>
        <a:srgbClr val="FFFFFF"/>
      </a:lt1>
      <a:dk2>
        <a:srgbClr val="FFFFFF"/>
      </a:dk2>
      <a:lt2>
        <a:srgbClr val="656565"/>
      </a:lt2>
      <a:accent1>
        <a:srgbClr val="DFE3E6"/>
      </a:accent1>
      <a:accent2>
        <a:srgbClr val="C7CBCE"/>
      </a:accent2>
      <a:accent3>
        <a:srgbClr val="B0B5B9"/>
      </a:accent3>
      <a:accent4>
        <a:srgbClr val="9AA2A5"/>
      </a:accent4>
      <a:accent5>
        <a:srgbClr val="5B666A"/>
      </a:accent5>
      <a:accent6>
        <a:srgbClr val="2C373B"/>
      </a:accent6>
      <a:hlink>
        <a:srgbClr val="DFE3E6"/>
      </a:hlink>
      <a:folHlink>
        <a:srgbClr val="9AA2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3120</TotalTime>
  <Words>2432</Words>
  <Application>Microsoft Office PowerPoint</Application>
  <PresentationFormat>Widescreen</PresentationFormat>
  <Paragraphs>112</Paragraphs>
  <Slides>16</Slides>
  <Notes>14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Arial</vt:lpstr>
      <vt:lpstr>Arial</vt:lpstr>
      <vt:lpstr>Calibri</vt:lpstr>
      <vt:lpstr>Georgia</vt:lpstr>
      <vt:lpstr>Helvetica Neue</vt:lpstr>
      <vt:lpstr>Lato Light</vt:lpstr>
      <vt:lpstr>Lato Semibold</vt:lpstr>
      <vt:lpstr>museosans-300</vt:lpstr>
      <vt:lpstr>tiempos-text</vt:lpstr>
      <vt:lpstr>Times New Roman</vt:lpstr>
      <vt:lpstr>Wingdings</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Jetfabrik Design</dc:creator>
  <cp:lastModifiedBy>Brian Magare</cp:lastModifiedBy>
  <cp:revision>461</cp:revision>
  <dcterms:created xsi:type="dcterms:W3CDTF">2018-12-21T22:04:22Z</dcterms:created>
  <dcterms:modified xsi:type="dcterms:W3CDTF">2021-02-27T02:43:31Z</dcterms:modified>
</cp:coreProperties>
</file>